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42" r:id="rId1"/>
    <p:sldMasterId id="2147483743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8" r:id="rId15"/>
    <p:sldId id="269" r:id="rId16"/>
    <p:sldId id="270" r:id="rId17"/>
    <p:sldId id="271" r:id="rId18"/>
    <p:sldId id="336" r:id="rId19"/>
    <p:sldId id="337" r:id="rId20"/>
    <p:sldId id="338" r:id="rId21"/>
    <p:sldId id="272" r:id="rId22"/>
    <p:sldId id="274" r:id="rId23"/>
    <p:sldId id="285" r:id="rId24"/>
    <p:sldId id="324" r:id="rId25"/>
    <p:sldId id="325" r:id="rId26"/>
    <p:sldId id="326" r:id="rId27"/>
    <p:sldId id="327" r:id="rId28"/>
    <p:sldId id="286" r:id="rId29"/>
    <p:sldId id="341" r:id="rId30"/>
    <p:sldId id="342" r:id="rId31"/>
    <p:sldId id="343" r:id="rId32"/>
    <p:sldId id="344" r:id="rId33"/>
    <p:sldId id="340" r:id="rId34"/>
    <p:sldId id="345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46" r:id="rId69"/>
    <p:sldId id="281" r:id="rId70"/>
    <p:sldId id="276" r:id="rId71"/>
  </p:sldIdLst>
  <p:sldSz cx="18275300" cy="10279063"/>
  <p:notesSz cx="6858000" cy="9144000"/>
  <p:defaultTextStyle>
    <a:defPPr algn="l" rtl="0" eaLnBrk="0" latinLnBrk="0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0FF"/>
    <a:srgbClr val="D9D9D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5093" autoAdjust="0"/>
  </p:normalViewPr>
  <p:slideViewPr>
    <p:cSldViewPr>
      <p:cViewPr varScale="1">
        <p:scale>
          <a:sx n="56" d="100"/>
          <a:sy n="56" d="100"/>
        </p:scale>
        <p:origin x="114" y="270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709" y="685800"/>
            <a:ext cx="60965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2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5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17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57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8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2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7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4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3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3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6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07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5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09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44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21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0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3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미세먼지가 주로 어디서 많이 발생하는지 조사하던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흔히 알려진 </a:t>
            </a:r>
            <a:r>
              <a:rPr lang="ko-KR" altLang="en-US" dirty="0" err="1" smtClean="0"/>
              <a:t>배출원보다</a:t>
            </a:r>
            <a:r>
              <a:rPr lang="ko-KR" altLang="en-US" dirty="0" smtClean="0"/>
              <a:t> 더 색다른 원인을 찾아보고 싶었습니다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그래서 공기 중 미세먼지의 이동에 영향을 미치는 바람과 관련이 있지 않을까 생각하게 되었고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태풍이 미세먼지를 옮기는데 어떤 역할을 하는지 확인해 보려 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하지만 태풍 데이터와 미세먼지 사이에는 큰 연관성을 찾기 어려웠고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대신 화력발전소가 미세먼지 배출과 어떤 연관이 있는지 조사하기로 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3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8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5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4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2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6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989543" y="9724864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0951E20-E7E1-4A7F-8DE6-59AE491CFB70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Calibri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56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89870" y="2398386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415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87529" y="5971564"/>
            <a:ext cx="8071526" cy="3291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3963" y="6350415"/>
            <a:ext cx="213317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0478" y="6350415"/>
            <a:ext cx="2893468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5532453" y="9404192"/>
            <a:ext cx="2437941" cy="5333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DCEDAA7-2A5E-4EC6-BFB8-4648C95A54BF}" type="slidenum"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</a:rPr>
              <a:pPr marL="0" lvl="0" indent="0" algn="r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2024-07-17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56" y="411628"/>
            <a:ext cx="16447639" cy="171313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56" y="2398386"/>
            <a:ext cx="16447639" cy="67835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532453" y="9404192"/>
            <a:ext cx="2437941" cy="533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2672" y="411096"/>
            <a:ext cx="16448251" cy="1712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286751" y="5971079"/>
            <a:ext cx="8072553" cy="3291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3963" y="6350415"/>
            <a:ext cx="213317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393752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7/17/2024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0478" y="6350415"/>
            <a:ext cx="2893468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3000" b="1" i="0" baseline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ko-KR" dirty="0" smtClean="0"/>
              <a:t>#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2" name="Group 2"/>
          <p:cNvGrpSpPr/>
          <p:nvPr/>
        </p:nvGrpSpPr>
        <p:grpSpPr>
          <a:xfrm>
            <a:off x="620579" y="566659"/>
            <a:ext cx="17029200" cy="9143915"/>
            <a:chOff x="620579" y="566659"/>
            <a:chExt cx="17029200" cy="914391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6659"/>
              <a:ext cx="17029200" cy="91439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04" name="Group 3"/>
          <p:cNvGrpSpPr/>
          <p:nvPr/>
        </p:nvGrpSpPr>
        <p:grpSpPr>
          <a:xfrm>
            <a:off x="13584924" y="419022"/>
            <a:ext cx="2823640" cy="1503110"/>
            <a:chOff x="13584924" y="419022"/>
            <a:chExt cx="2823640" cy="1503110"/>
          </a:xfrm>
        </p:grpSpPr>
        <p:pic>
          <p:nvPicPr>
            <p:cNvPr id="4105" name="그림 41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8492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06" name="TextBox 4105"/>
          <p:cNvSpPr txBox="1"/>
          <p:nvPr/>
        </p:nvSpPr>
        <p:spPr>
          <a:xfrm>
            <a:off x="13537311" y="720604"/>
            <a:ext cx="2985567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32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최종</a:t>
            </a:r>
            <a:r>
              <a:rPr kumimoji="0" lang="ko-KR" altLang="en-US" sz="3200" b="1" i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보고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7" name="TextBox 4106"/>
          <p:cNvSpPr txBox="1"/>
          <p:nvPr/>
        </p:nvSpPr>
        <p:spPr>
          <a:xfrm>
            <a:off x="903125" y="8173792"/>
            <a:ext cx="15383253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AI데이터플랫폼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(WITH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Python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, JAVA, </a:t>
            </a:r>
            <a:r>
              <a:rPr kumimoji="0" lang="ko-KR" altLang="en-US" sz="2500" i="0" baseline="0" dirty="0" err="1">
                <a:solidFill>
                  <a:srgbClr val="595959">
                    <a:alpha val="100000"/>
                  </a:srgbClr>
                </a:solidFill>
                <a:latin typeface="D2Coding"/>
              </a:rPr>
              <a:t>Spring</a:t>
            </a: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)을 활용한 빅데이터 분석 전문가 과정(8회차)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빅데이터분석 프로젝트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i="0" baseline="0" dirty="0">
                <a:solidFill>
                  <a:srgbClr val="595959">
                    <a:alpha val="100000"/>
                  </a:srgbClr>
                </a:solidFill>
                <a:latin typeface="D2Coding"/>
              </a:rPr>
              <a:t>먼지가되어팀</a:t>
            </a:r>
            <a:endParaRPr kumimoji="0" lang="ko-KR" altLang="en-US" sz="2500" i="0" dirty="0">
              <a:solidFill>
                <a:srgbClr val="595959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8" name="TextBox 4107"/>
          <p:cNvSpPr txBox="1"/>
          <p:nvPr/>
        </p:nvSpPr>
        <p:spPr>
          <a:xfrm>
            <a:off x="666627" y="3937450"/>
            <a:ext cx="15856251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미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세먼지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안</a:t>
            </a:r>
            <a:r>
              <a:rPr kumimoji="0" lang="ko-KR" altLang="en-US" sz="9000" b="1" i="0" baseline="0" dirty="0" smtClean="0">
                <a:solidFill>
                  <a:srgbClr val="7A7CC4">
                    <a:alpha val="100000"/>
                  </a:srgbClr>
                </a:solidFill>
                <a:latin typeface="D2Coding"/>
              </a:rPr>
              <a:t>녕</a:t>
            </a:r>
            <a:r>
              <a:rPr kumimoji="0" lang="ko-KR" altLang="en-US" sz="15000" b="1" i="0" baseline="0" dirty="0" smtClean="0">
                <a:solidFill>
                  <a:srgbClr val="3A3C84">
                    <a:alpha val="100000"/>
                  </a:srgbClr>
                </a:solidFill>
                <a:latin typeface="D2Coding"/>
              </a:rPr>
              <a:t>행</a:t>
            </a:r>
            <a:endParaRPr kumimoji="0" lang="ko-KR" altLang="en-US" sz="15000" b="1" i="0" dirty="0">
              <a:solidFill>
                <a:srgbClr val="3A3C84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109" name="TextBox 4108"/>
          <p:cNvSpPr txBox="1"/>
          <p:nvPr/>
        </p:nvSpPr>
        <p:spPr>
          <a:xfrm>
            <a:off x="-160458" y="3185314"/>
            <a:ext cx="15857814" cy="701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808080">
                    <a:alpha val="100000"/>
                  </a:srgbClr>
                </a:solidFill>
                <a:latin typeface="D2Coding"/>
              </a:rPr>
              <a:t>미세먼지야.. 이제 </a:t>
            </a:r>
            <a:r>
              <a:rPr kumimoji="0" lang="ko-KR" altLang="en-US" sz="4000" b="1" i="0" baseline="0" dirty="0" smtClean="0">
                <a:solidFill>
                  <a:srgbClr val="808080">
                    <a:alpha val="100000"/>
                  </a:srgbClr>
                </a:solidFill>
                <a:latin typeface="D2Coding"/>
              </a:rPr>
              <a:t>그만 헤어지자</a:t>
            </a:r>
            <a:endParaRPr kumimoji="0" lang="ko-KR" altLang="en-US" sz="4000" b="1" i="0" dirty="0">
              <a:solidFill>
                <a:srgbClr val="80808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4110" name="그림 41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728926" y="2483722"/>
            <a:ext cx="2218914" cy="1512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FFFFFF">
                    <a:alpha val="100000"/>
                  </a:srgbClr>
                </a:solidFill>
                <a:latin typeface="Calibri"/>
              </a:rPr>
              <a:t>1</a:t>
            </a:r>
            <a:endParaRPr kumimoji="0" lang="en-US" altLang="en-US" sz="3000" b="1" i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에어맵코리아(KT)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82463" y="3223629"/>
            <a:ext cx="8236043" cy="5952045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085223" y="4926677"/>
            <a:ext cx="5102893" cy="4441009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" name="TextBox 25"/>
          <p:cNvSpPr txBox="1"/>
          <p:nvPr/>
        </p:nvSpPr>
        <p:spPr>
          <a:xfrm>
            <a:off x="9794690" y="3568023"/>
            <a:ext cx="7456718" cy="8496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현 위치 뿐만 아니라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관심지역을 등록하면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관심지역의 정보도 제공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77004" y="6552028"/>
            <a:ext cx="3855316" cy="279824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8" name="TextBox 27"/>
          <p:cNvSpPr txBox="1"/>
          <p:nvPr/>
        </p:nvSpPr>
        <p:spPr>
          <a:xfrm>
            <a:off x="13380185" y="5363170"/>
            <a:ext cx="4045766" cy="845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미세먼지 등급에 따른</a:t>
            </a:r>
            <a:endParaRPr kumimoji="0" lang="ko-KR" altLang="en-US" sz="2500" b="1" i="1" baseline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행동요령도 제안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75601" y="2091929"/>
            <a:ext cx="7874178" cy="124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에어맵코리아는 국가 측정소와 KT 측정소 미세먼지 데이터를 수집하여 </a:t>
            </a: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나의 현 위치와 가까운 미세먼지 실시간 데이터를 제공하는 앱 서비스!</a:t>
            </a:r>
            <a:endParaRPr kumimoji="0" lang="ko-KR" altLang="en-US" sz="2500" b="1" i="1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2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에어코리아(정부24)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800" y="2320501"/>
            <a:ext cx="4036276" cy="2400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6182D6">
                    <a:alpha val="100000"/>
                  </a:srgbClr>
                </a:solidFill>
                <a:latin typeface="D2Coding"/>
              </a:rPr>
              <a:t>앞선 기능들 모두 제공 중!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 dirty="0">
              <a:solidFill>
                <a:srgbClr val="6182D6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오늘/내일/모레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까지 </a:t>
            </a:r>
            <a:r>
              <a:rPr kumimoji="0" lang="ko-KR" altLang="en-US" sz="2500" b="1" i="1" baseline="0" dirty="0" err="1">
                <a:solidFill>
                  <a:srgbClr val="E46C0A">
                    <a:alpha val="100000"/>
                  </a:srgbClr>
                </a:solidFill>
                <a:latin typeface="D2Coding"/>
              </a:rPr>
              <a:t>시간별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2500" b="1" i="1" baseline="0" dirty="0" smtClean="0">
                <a:solidFill>
                  <a:srgbClr val="404040"/>
                </a:solidFill>
                <a:latin typeface="D2Coding"/>
              </a:rPr>
              <a:t>미세먼지 </a:t>
            </a:r>
            <a: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  <a:t/>
            </a:r>
            <a:br>
              <a:rPr kumimoji="0" lang="en-US" altLang="ko-KR" sz="2500" b="1" i="1" baseline="0" dirty="0" smtClean="0">
                <a:solidFill>
                  <a:srgbClr val="404040"/>
                </a:solidFill>
                <a:latin typeface="D2Coding"/>
              </a:rPr>
            </a:br>
            <a:r>
              <a:rPr kumimoji="0" lang="ko-KR" altLang="en-US" sz="2500" b="1" i="1" baseline="0" dirty="0" smtClean="0">
                <a:solidFill>
                  <a:srgbClr val="E46C0A">
                    <a:alpha val="100000"/>
                  </a:srgbClr>
                </a:solidFill>
                <a:latin typeface="D2Coding"/>
              </a:rPr>
              <a:t>예측 </a:t>
            </a:r>
            <a:r>
              <a:rPr kumimoji="0" lang="ko-KR" altLang="en-US" sz="2500" b="1" i="1" baseline="0" dirty="0">
                <a:solidFill>
                  <a:srgbClr val="E46C0A">
                    <a:alpha val="100000"/>
                  </a:srgbClr>
                </a:solidFill>
                <a:latin typeface="D2Coding"/>
              </a:rPr>
              <a:t>정보 </a:t>
            </a:r>
            <a:r>
              <a:rPr kumimoji="0" lang="ko-KR" altLang="en-US" sz="2500" b="1" i="1" baseline="0" dirty="0">
                <a:solidFill>
                  <a:srgbClr val="404040"/>
                </a:solidFill>
                <a:latin typeface="D2Coding"/>
              </a:rPr>
              <a:t>제공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dirty="0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158546"/>
            <a:ext cx="5375841" cy="6321836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042526" y="4734665"/>
            <a:ext cx="3642651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1035850" y="1934802"/>
            <a:ext cx="6282206" cy="7434503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9" name="오른쪽 화살표 28"/>
          <p:cNvSpPr/>
          <p:nvPr/>
        </p:nvSpPr>
        <p:spPr>
          <a:xfrm>
            <a:off x="10435923" y="3602965"/>
            <a:ext cx="528536" cy="2285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  <p:extLst>
      <p:ext uri="{BB962C8B-B14F-4D97-AF65-F5344CB8AC3E}">
        <p14:creationId xmlns:p14="http://schemas.microsoft.com/office/powerpoint/2010/main" val="6771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584" y="2540498"/>
            <a:ext cx="17364050" cy="55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6761" lvl="0" indent="-366761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유사 서비스 비교표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4107746315"/>
              </p:ext>
            </p:extLst>
          </p:nvPr>
        </p:nvGraphicFramePr>
        <p:xfrm>
          <a:off x="1337287" y="3319822"/>
          <a:ext cx="15879046" cy="6185305"/>
        </p:xfrm>
        <a:graphic>
          <a:graphicData uri="http://schemas.openxmlformats.org/drawingml/2006/table">
            <a:tbl>
              <a:tblPr firstRow="1" bandRow="1"/>
              <a:tblGrid>
                <a:gridCol w="22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6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98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486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서비스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제공자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정보 제공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예측 정보 제공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행동강령</a:t>
                      </a:r>
                      <a:b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제안</a:t>
                      </a:r>
                      <a:endParaRPr kumimoji="0" lang="ko-KR" altLang="en-US" sz="2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안심여행지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추천</a:t>
                      </a:r>
                      <a:endParaRPr kumimoji="0" lang="ko-KR" altLang="en-US" sz="2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2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지도(시각화)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검색(지역)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현위치인식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미세미세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spc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라이프오버플로우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 8단계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대기환경정보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네이버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에어맵코리아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KT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18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75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미안행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000" b="0" i="0" u="none" strike="noStrike" kern="1200" cap="none" normalizeH="0">
                          <a:ln/>
                          <a:solidFill>
                            <a:srgbClr val="000000"/>
                          </a:solidFill>
                          <a:latin typeface="D2Coding"/>
                          <a:ea typeface="+mn-ea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한국 환경부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4" name="Group 1"/>
          <p:cNvGrpSpPr/>
          <p:nvPr/>
        </p:nvGrpSpPr>
        <p:grpSpPr>
          <a:xfrm>
            <a:off x="-12614" y="563477"/>
            <a:ext cx="18286156" cy="9743842"/>
            <a:chOff x="-12615" y="563478"/>
            <a:chExt cx="18286156" cy="9743842"/>
          </a:xfrm>
        </p:grpSpPr>
        <p:grpSp>
          <p:nvGrpSpPr>
            <p:cNvPr id="16645" name="Group 1"/>
            <p:cNvGrpSpPr/>
            <p:nvPr/>
          </p:nvGrpSpPr>
          <p:grpSpPr>
            <a:xfrm>
              <a:off x="-12615" y="5137779"/>
              <a:ext cx="18286156" cy="5169540"/>
              <a:chOff x="-12614" y="5137779"/>
              <a:chExt cx="18286156" cy="5169540"/>
            </a:xfrm>
          </p:grpSpPr>
          <p:pic>
            <p:nvPicPr>
              <p:cNvPr id="16902" name="그림 16901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-12614" y="5137779"/>
                <a:ext cx="18286156" cy="51695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grpSp>
          <p:nvGrpSpPr>
            <p:cNvPr id="16647" name="Group 1"/>
            <p:cNvGrpSpPr/>
            <p:nvPr/>
          </p:nvGrpSpPr>
          <p:grpSpPr>
            <a:xfrm>
              <a:off x="620579" y="563478"/>
              <a:ext cx="17029200" cy="9148660"/>
              <a:chOff x="620579" y="563477"/>
              <a:chExt cx="17029200" cy="9148660"/>
            </a:xfrm>
          </p:grpSpPr>
          <p:pic>
            <p:nvPicPr>
              <p:cNvPr id="16904" name="그림 16903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20579" y="563477"/>
                <a:ext cx="17029200" cy="91486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sp>
        <p:nvSpPr>
          <p:cNvPr id="16905" name="TextBox 16904"/>
          <p:cNvSpPr txBox="1"/>
          <p:nvPr/>
        </p:nvSpPr>
        <p:spPr>
          <a:xfrm>
            <a:off x="923780" y="1787221"/>
            <a:ext cx="1332777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미세먼지안심여행(미안행)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의 주요 목적 및 기능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6650" name="Group 2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6907" name="그림 1690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908" name="TextBox 16907"/>
          <p:cNvSpPr txBox="1"/>
          <p:nvPr/>
        </p:nvSpPr>
        <p:spPr>
          <a:xfrm>
            <a:off x="987244" y="517428"/>
            <a:ext cx="4721939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09" name="TextBox 1690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0" name="TextBox 16909"/>
          <p:cNvSpPr txBox="1"/>
          <p:nvPr/>
        </p:nvSpPr>
        <p:spPr>
          <a:xfrm>
            <a:off x="1282462" y="4141046"/>
            <a:ext cx="7626545" cy="693588"/>
          </a:xfrm>
          <a:prstGeom prst="rect">
            <a:avLst/>
          </a:prstGeom>
          <a:solidFill>
            <a:srgbClr val="6182D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핵심 기능</a:t>
            </a:r>
            <a:endParaRPr kumimoji="0" lang="ko-KR" altLang="en-US" sz="3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1" name="TextBox 16910"/>
          <p:cNvSpPr txBox="1"/>
          <p:nvPr/>
        </p:nvSpPr>
        <p:spPr>
          <a:xfrm>
            <a:off x="9158284" y="4141046"/>
            <a:ext cx="7643276" cy="69358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서브 기능</a:t>
            </a:r>
            <a:endParaRPr kumimoji="0" lang="ko-KR" altLang="en-US" sz="35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2" name="타원 16911"/>
          <p:cNvSpPr/>
          <p:nvPr/>
        </p:nvSpPr>
        <p:spPr>
          <a:xfrm>
            <a:off x="1276100" y="4967982"/>
            <a:ext cx="533336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</a:t>
            </a:r>
            <a:endParaRPr kumimoji="0" lang="ko-KR" altLang="en-US" sz="25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6" name="TextBox 16915"/>
          <p:cNvSpPr txBox="1"/>
          <p:nvPr/>
        </p:nvSpPr>
        <p:spPr>
          <a:xfrm>
            <a:off x="1944347" y="4937785"/>
            <a:ext cx="6736115" cy="584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실시간 미세먼지 시각화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7" name="TextBox 16916"/>
          <p:cNvSpPr txBox="1"/>
          <p:nvPr/>
        </p:nvSpPr>
        <p:spPr>
          <a:xfrm>
            <a:off x="1530043" y="5646235"/>
            <a:ext cx="7301210" cy="443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실시간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정보를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지역별로 시각화하여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8" name="타원 16917"/>
          <p:cNvSpPr/>
          <p:nvPr/>
        </p:nvSpPr>
        <p:spPr>
          <a:xfrm>
            <a:off x="9467712" y="501397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19" name="TextBox 16918"/>
          <p:cNvSpPr txBox="1"/>
          <p:nvPr/>
        </p:nvSpPr>
        <p:spPr>
          <a:xfrm>
            <a:off x="10101018" y="4963182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CCTV 실시간 영상정보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0" name="TextBox 16919"/>
          <p:cNvSpPr txBox="1"/>
          <p:nvPr/>
        </p:nvSpPr>
        <p:spPr>
          <a:xfrm>
            <a:off x="9740716" y="5658389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D2Coding"/>
              </a:rPr>
              <a:t>하늘의 미세먼지를 파악하고, 교통상황 등을 알 수 있는 CCTV 실시간 영상정보 제공</a:t>
            </a:r>
            <a:endParaRPr kumimoji="1" lang="ko-KR" altLang="en-US" sz="2200" b="0" i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1" name="TextBox 16920"/>
          <p:cNvSpPr txBox="1"/>
          <p:nvPr/>
        </p:nvSpPr>
        <p:spPr>
          <a:xfrm>
            <a:off x="1580346" y="7224628"/>
            <a:ext cx="7328662" cy="83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365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일 원하는 날짜에 예측 정보 제공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미래 </a:t>
            </a:r>
            <a:r>
              <a:rPr lang="en-US" altLang="ko-KR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1~3</a:t>
            </a:r>
            <a:r>
              <a:rPr lang="ko-KR" altLang="en-US" sz="220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일 </a:t>
            </a:r>
            <a:r>
              <a:rPr kumimoji="0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예측 정보 제공</a:t>
            </a:r>
            <a:endParaRPr kumimoji="0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2" name="타원 16921"/>
          <p:cNvSpPr/>
          <p:nvPr/>
        </p:nvSpPr>
        <p:spPr>
          <a:xfrm>
            <a:off x="1282463" y="6634526"/>
            <a:ext cx="533280" cy="533336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3" name="TextBox 16922"/>
          <p:cNvSpPr txBox="1"/>
          <p:nvPr/>
        </p:nvSpPr>
        <p:spPr>
          <a:xfrm>
            <a:off x="1974489" y="6607566"/>
            <a:ext cx="6245645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예측 정보 제공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4" name="TextBox 16923"/>
          <p:cNvSpPr txBox="1"/>
          <p:nvPr/>
        </p:nvSpPr>
        <p:spPr>
          <a:xfrm>
            <a:off x="990426" y="2647480"/>
            <a:ext cx="15868921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“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걱정없이</a:t>
            </a:r>
            <a:r>
              <a:rPr kumimoji="0" lang="ko-KR" altLang="en-US" sz="4000" b="1" i="0" u="sng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r>
              <a:rPr kumimoji="0" lang="ko-KR" altLang="en-US" sz="4000" b="1" i="0" u="sng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여행할 </a:t>
            </a:r>
            <a:r>
              <a:rPr kumimoji="0" lang="ko-KR" altLang="en-US" sz="4000" b="1" i="0" u="sng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수 있도록 돕는다</a:t>
            </a:r>
            <a:r>
              <a:rPr kumimoji="0" lang="ko-KR" altLang="en-US" sz="4000" b="1" i="0" baseline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”</a:t>
            </a:r>
            <a:endParaRPr kumimoji="0" lang="ko-KR" altLang="en-US" sz="40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5" name="TextBox 16924"/>
          <p:cNvSpPr txBox="1"/>
          <p:nvPr/>
        </p:nvSpPr>
        <p:spPr>
          <a:xfrm>
            <a:off x="1044401" y="3458509"/>
            <a:ext cx="15868921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A6A6A6">
                    <a:alpha val="100000"/>
                  </a:srgbClr>
                </a:solidFill>
                <a:latin typeface="D2Coding"/>
              </a:rPr>
              <a:t>(주요 서비스 타겟층 : 어린이, 폐질환자, 어르신 등 미세먼지 걱정없이 여행하고 싶은 사람이면 누구나) </a:t>
            </a:r>
            <a:endParaRPr kumimoji="0" lang="ko-KR" altLang="en-US" sz="2400" b="1" i="0">
              <a:solidFill>
                <a:srgbClr val="A6A6A6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6" name="타원 16925"/>
          <p:cNvSpPr/>
          <p:nvPr/>
        </p:nvSpPr>
        <p:spPr>
          <a:xfrm>
            <a:off x="9467712" y="6748841"/>
            <a:ext cx="533280" cy="531717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5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7" name="TextBox 16926"/>
          <p:cNvSpPr txBox="1"/>
          <p:nvPr/>
        </p:nvSpPr>
        <p:spPr>
          <a:xfrm>
            <a:off x="10101018" y="6696428"/>
            <a:ext cx="563455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 관련 뉴스 제공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28" name="TextBox 16927"/>
          <p:cNvSpPr txBox="1"/>
          <p:nvPr/>
        </p:nvSpPr>
        <p:spPr>
          <a:xfrm>
            <a:off x="9740716" y="7391635"/>
            <a:ext cx="6325018" cy="823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선정 등에 참고할 수 있도록 미세먼지와 관련 있는 뉴스 기사 제공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2" name="TextBox 16931"/>
          <p:cNvSpPr txBox="1"/>
          <p:nvPr/>
        </p:nvSpPr>
        <p:spPr>
          <a:xfrm>
            <a:off x="1585608" y="9013748"/>
            <a:ext cx="6317092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원하는 날짜에 </a:t>
            </a:r>
            <a:r>
              <a:rPr kumimoji="1" lang="ko-KR" altLang="en-US" sz="2200" b="0" i="0" baseline="0" dirty="0" smtClean="0">
                <a:solidFill>
                  <a:srgbClr val="404040">
                    <a:alpha val="100000"/>
                  </a:srgbClr>
                </a:solidFill>
                <a:latin typeface="D2Coding"/>
              </a:rPr>
              <a:t>안심 </a:t>
            </a:r>
            <a:r>
              <a:rPr kumimoji="1" lang="ko-KR" altLang="en-US" sz="2200" b="0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여행지 추천</a:t>
            </a:r>
            <a:endParaRPr kumimoji="1" lang="ko-KR" altLang="en-US" sz="2200" b="0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3" name="타원 16932"/>
          <p:cNvSpPr/>
          <p:nvPr/>
        </p:nvSpPr>
        <p:spPr>
          <a:xfrm>
            <a:off x="1282463" y="8351920"/>
            <a:ext cx="533280" cy="533280"/>
          </a:xfrm>
          <a:prstGeom prst="ellipse">
            <a:avLst/>
          </a:prstGeom>
          <a:solidFill>
            <a:srgbClr val="3A3C8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</a:t>
            </a:r>
            <a:endParaRPr kumimoji="0" lang="ko-KR" altLang="en-US" sz="25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934" name="TextBox 16933"/>
          <p:cNvSpPr txBox="1"/>
          <p:nvPr/>
        </p:nvSpPr>
        <p:spPr>
          <a:xfrm>
            <a:off x="1974489" y="8324904"/>
            <a:ext cx="6245645" cy="584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 smtClean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미세먼지안심여행지 </a:t>
            </a: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D2Coding"/>
              </a:rPr>
              <a:t>추천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7925" name="그림 179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767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7927" name="그림 1792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928" name="TextBox 17927"/>
          <p:cNvSpPr txBox="1"/>
          <p:nvPr/>
        </p:nvSpPr>
        <p:spPr>
          <a:xfrm>
            <a:off x="1139626" y="1633687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정의서(1/3)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929" name="TextBox 1792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767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7931" name="그림 1793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7676" name="표 17675"/>
          <p:cNvGraphicFramePr/>
          <p:nvPr>
            <p:extLst>
              <p:ext uri="{D42A27DB-BD31-4B8C-83A1-F6EECF244321}">
                <p14:modId xmlns:p14="http://schemas.microsoft.com/office/powerpoint/2010/main" val="2107600923"/>
              </p:ext>
            </p:extLst>
          </p:nvPr>
        </p:nvGraphicFramePr>
        <p:xfrm>
          <a:off x="1261810" y="2471731"/>
          <a:ext cx="15954826" cy="7119742"/>
        </p:xfrm>
        <a:graphic>
          <a:graphicData uri="http://schemas.openxmlformats.org/drawingml/2006/table">
            <a:tbl>
              <a:tblPr firstRow="1" bandRow="1"/>
              <a:tblGrid>
                <a:gridCol w="155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6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83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35">
                <a:tc rowSpan="4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메인화면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MAIN_LOGIN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로그인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 성공시 사용자 정보가 세션에 저장되고, 실패시 ‘가입된 회원정보가 없습니다’라는 메시지창이 출력됨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126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</a:t>
                      </a:r>
                      <a:b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LOGOUT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로그아웃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로그인된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사용자가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로그아웃할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있는 기능</a:t>
                      </a:r>
                    </a:p>
                    <a:p>
                      <a:pPr marL="457259" lvl="1" indent="-45725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로그아웃 버튼을 클릭하여 로그아웃 할 수 있으며,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로그아웃시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메인화면으로 리다이렉트됨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922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MAIN_JOIN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회원가입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하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신규 사용자가 계정을 생성할 수 있는 기능</a:t>
                      </a:r>
                    </a:p>
                    <a:p>
                      <a:pPr marL="457260" lvl="1" indent="-38740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사용자는 아이디, 비밀번호, 이름, 성별, 거주지 등을 입력하여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회원가입할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수 있으며, 회원가입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성공시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사용자 정보가 데이터베이스에 저장되고 로그인 페이지로 리다이렉트됨  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235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MAIN_RANK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지역랭킹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지역별 미세먼지 랭킹을 확인할 수 있는 기능으로,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입장시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확인 가능</a:t>
                      </a:r>
                    </a:p>
                    <a:p>
                      <a:pPr marL="355170" lvl="0" indent="-35517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랭킹 안에 있는 지역을 클릭하면 실시간 미세먼지 정보를 제공하는 ‘실시간 미세먼지 정보 제공’ 페이지로 이동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37" name="TextBox 1803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4107526" y="3390711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포인트가 7개인 별 13"/>
          <p:cNvSpPr/>
          <p:nvPr/>
        </p:nvSpPr>
        <p:spPr>
          <a:xfrm>
            <a:off x="4064153" y="4928257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4064153" y="6465803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4128668" y="8003599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8949" name="그림 189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869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8951" name="그림 189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952" name="TextBox 18951"/>
          <p:cNvSpPr txBox="1"/>
          <p:nvPr/>
        </p:nvSpPr>
        <p:spPr>
          <a:xfrm>
            <a:off x="1139626" y="1481259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정의서(2/3)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953" name="TextBox 18952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8698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8955" name="그림 1895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8700" name="표 18699"/>
          <p:cNvGraphicFramePr/>
          <p:nvPr>
            <p:extLst>
              <p:ext uri="{D42A27DB-BD31-4B8C-83A1-F6EECF244321}">
                <p14:modId xmlns:p14="http://schemas.microsoft.com/office/powerpoint/2010/main" val="1062453255"/>
              </p:ext>
            </p:extLst>
          </p:nvPr>
        </p:nvGraphicFramePr>
        <p:xfrm>
          <a:off x="1211323" y="2167185"/>
          <a:ext cx="16218950" cy="7053277"/>
        </p:xfrm>
        <a:graphic>
          <a:graphicData uri="http://schemas.openxmlformats.org/drawingml/2006/table">
            <a:tbl>
              <a:tblPr firstRow="1" bandRow="1"/>
              <a:tblGrid>
                <a:gridCol w="159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</a:t>
                      </a:r>
                      <a:r>
                        <a:rPr kumimoji="0" lang="ko-KR" altLang="en-US" sz="22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ID</a:t>
                      </a: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013">
                <a:tc rowSpan="5">
                  <a:txBody>
                    <a:bodyPr/>
                    <a:lstStyle/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CORE_REAL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435889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국내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22227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 조회를 원하는 </a:t>
                      </a:r>
                      <a:r>
                        <a:rPr kumimoji="0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시군구를</a:t>
                      </a: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1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CORE_REAL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_WORLD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실시간 정보 제공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사용자에게 현재 일시를 기준으로 주변국 미세먼지 농도를 환경부 기준(4단계)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으로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시각화하여 정보 제공</a:t>
                      </a:r>
                    </a:p>
                    <a:p>
                      <a:pPr marL="457259" lvl="1" indent="-473404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제공되는 주변국 국가 리스트에서 하나의 국가를 선택하면 해당 지역에서의 정보 조회 </a:t>
                      </a:r>
                      <a:r>
                        <a:rPr kumimoji="0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가능</a:t>
                      </a:r>
                      <a:endParaRPr kumimoji="0" lang="en-US" altLang="ko-KR" sz="21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kumimoji="1" lang="ko-KR" altLang="en-US" sz="21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과거데이터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사용)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996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REAL_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 예측 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정보 제공</a:t>
                      </a:r>
                      <a:b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사용자가 원하는 날짜와 지역을 입력하면 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1~3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일 후의 미세먼지 </a:t>
                      </a: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농도 예측 정보 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제공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013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CORE_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PAST_</a:t>
                      </a: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kumimoji="1" lang="ko-KR" altLang="en-US" sz="2100" dirty="0">
                          <a:solidFill>
                            <a:srgbClr val="000000"/>
                          </a:solidFill>
                          <a:effectLst/>
                          <a:latin typeface="D2Coding"/>
                        </a:rPr>
                        <a:t>FUTURE_W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국내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주변국 예측 정보 제공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(</a:t>
                      </a:r>
                      <a:r>
                        <a:rPr kumimoji="1" lang="en-US" altLang="ko-KR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365</a:t>
                      </a:r>
                      <a:r>
                        <a:rPr kumimoji="1" lang="ko-KR" altLang="en-US" sz="2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일)</a:t>
                      </a:r>
                      <a:endParaRPr kumimoji="1" lang="ko-KR" altLang="en-US" sz="2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상</a:t>
                      </a:r>
                      <a:endParaRPr kumimoji="1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수일 이후의 미세먼지 농도를 예측한 정보 제공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77" name="TextBox 19076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3912" y="2710155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포인트가 7개인 별 14"/>
          <p:cNvSpPr/>
          <p:nvPr/>
        </p:nvSpPr>
        <p:spPr>
          <a:xfrm>
            <a:off x="3953912" y="6877198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3912" y="4090313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포인트가 7개인 별 19"/>
          <p:cNvSpPr/>
          <p:nvPr/>
        </p:nvSpPr>
        <p:spPr>
          <a:xfrm>
            <a:off x="3953912" y="5610286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포인트가 7개인 별 20"/>
          <p:cNvSpPr/>
          <p:nvPr/>
        </p:nvSpPr>
        <p:spPr>
          <a:xfrm>
            <a:off x="3953912" y="814256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2995555" y="6421704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84%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978752" y="506400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82%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995555" y="7687069"/>
            <a:ext cx="1058871" cy="740243"/>
          </a:xfrm>
          <a:prstGeom prst="wedgeEllipseCallout">
            <a:avLst>
              <a:gd name="adj1" fmla="val 55747"/>
              <a:gd name="adj2" fmla="val 7182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67%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33282" y="910404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주변국을 중국으로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flipV="1">
            <a:off x="9699120" y="897296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28432" y="5502351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 수집 문제로 개발 중단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굽은 화살표 26"/>
          <p:cNvSpPr/>
          <p:nvPr/>
        </p:nvSpPr>
        <p:spPr>
          <a:xfrm flipV="1">
            <a:off x="9694270" y="5371264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6" name="TextBox 19975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요구사항 정의서(3/3)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972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19979" name="그림 1997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19724" name="표 19723"/>
          <p:cNvGraphicFramePr/>
          <p:nvPr>
            <p:extLst>
              <p:ext uri="{D42A27DB-BD31-4B8C-83A1-F6EECF244321}">
                <p14:modId xmlns:p14="http://schemas.microsoft.com/office/powerpoint/2010/main" val="1300945296"/>
              </p:ext>
            </p:extLst>
          </p:nvPr>
        </p:nvGraphicFramePr>
        <p:xfrm>
          <a:off x="1212635" y="2701454"/>
          <a:ext cx="16003629" cy="6706060"/>
        </p:xfrm>
        <a:graphic>
          <a:graphicData uri="http://schemas.openxmlformats.org/drawingml/2006/table">
            <a:tbl>
              <a:tblPr firstRow="1" bandRow="1"/>
              <a:tblGrid>
                <a:gridCol w="157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6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요구사항ID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요구사항명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기능ID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우선순위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기능 설명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168"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핵심기능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_KOREA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안심여행지 추천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여행지를 고르지 못한 이용자가 여행을 원하는 일시를 입력하면 해당 일시에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339025" lvl="1" indent="-269166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안심지역을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6985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426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CORE_BEST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_</a:t>
                      </a:r>
                      <a:r>
                        <a:rPr kumimoji="1" lang="en-US" altLang="ko-KR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WORLD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주변국 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여행지를 고르지 못한 이용자가 여행을 원하는 날짜를 입력하면 해당 날짜에 미세먼지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추천 </a:t>
                      </a:r>
                    </a:p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0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안심국가를</a:t>
                      </a:r>
                      <a:r>
                        <a:rPr kumimoji="0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클릭하면 해당 지역 내 주요 관광지를 </a:t>
                      </a:r>
                      <a:r>
                        <a:rPr kumimoji="0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추천</a:t>
                      </a:r>
                      <a:endParaRPr kumimoji="0" lang="en-US" altLang="ko-KR" sz="20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  <a:p>
                      <a:pPr marL="80719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None/>
                        <a:defRPr/>
                      </a:pPr>
                      <a:endParaRPr kumimoji="0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54">
                <a:tc rowSpan="2">
                  <a:txBody>
                    <a:bodyPr/>
                    <a:lstStyle/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서브기능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SUB_VIEW</a:t>
                      </a:r>
                      <a:endParaRPr kumimoji="1" lang="ko-KR" altLang="ko-KR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CCTV영상</a:t>
                      </a:r>
                      <a:b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정보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상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59" lvl="1" indent="-37654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국내 미세먼지 수치가 적힌 지역을 선택하면, 해당 지역의 CCTV 영상을 볼 수 있는 </a:t>
                      </a: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모달창이</a:t>
                      </a: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 출력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444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SUB_NEWS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</a:b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뉴스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미세먼지와 관련된 뉴스기사를 제공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91" name="TextBox 20090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포인트가 7개인 별 11"/>
          <p:cNvSpPr/>
          <p:nvPr/>
        </p:nvSpPr>
        <p:spPr>
          <a:xfrm>
            <a:off x="3957971" y="5823865"/>
            <a:ext cx="839540" cy="789418"/>
          </a:xfrm>
          <a:prstGeom prst="star7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포인트가 7개인 별 12"/>
          <p:cNvSpPr/>
          <p:nvPr/>
        </p:nvSpPr>
        <p:spPr>
          <a:xfrm>
            <a:off x="3957971" y="724423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포인트가 7개인 별 15"/>
          <p:cNvSpPr/>
          <p:nvPr/>
        </p:nvSpPr>
        <p:spPr>
          <a:xfrm>
            <a:off x="3957971" y="4112123"/>
            <a:ext cx="839540" cy="789418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포인트가 7개인 별 16"/>
          <p:cNvSpPr/>
          <p:nvPr/>
        </p:nvSpPr>
        <p:spPr>
          <a:xfrm>
            <a:off x="3957971" y="8406600"/>
            <a:ext cx="839540" cy="789418"/>
          </a:xfrm>
          <a:prstGeom prst="star7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80860" y="5137779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 컨셉에 따라 국내 안심여행지를 테마파크로 한정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flipV="1">
            <a:off x="9846698" y="5006692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80860" y="6771877"/>
            <a:ext cx="6084267" cy="475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9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주변국 미세먼지 예측 모델 개발 중단으로 추천 불가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flipV="1">
            <a:off x="9846698" y="6640790"/>
            <a:ext cx="429312" cy="495865"/>
          </a:xfrm>
          <a:prstGeom prst="bentArrow">
            <a:avLst/>
          </a:prstGeom>
          <a:solidFill>
            <a:srgbClr val="89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77076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미안해 메인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베너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    선택 메뉴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지도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실시간 정보 보기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    -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예측하기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2.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국내 미세먼지 순위 </a:t>
                      </a: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해외 미세먼지 순위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3.  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프로젝트 </a:t>
                      </a:r>
                      <a:r>
                        <a:rPr lang="ko-KR" altLang="en-US" sz="2000" baseline="0" dirty="0" err="1" smtClean="0">
                          <a:latin typeface="맑은 고딕" charset="0"/>
                          <a:ea typeface="맑은 고딕" charset="0"/>
                        </a:rPr>
                        <a:t>소개글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4.  </a:t>
                      </a:r>
                      <a:r>
                        <a:rPr lang="ko-KR" altLang="en-US" sz="2000" dirty="0" err="1" smtClean="0">
                          <a:latin typeface="맑은 고딕" charset="0"/>
                          <a:ea typeface="맑은 고딕" charset="0"/>
                        </a:rPr>
                        <a:t>로그인창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5. 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미세먼지</a:t>
                      </a: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 관련 기사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32725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메인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김유진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김한민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46" y="2291757"/>
            <a:ext cx="8823539" cy="711575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스토리보드(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2603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718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9975" name="그림 199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21" name="왼쪽 중괄호 20"/>
          <p:cNvSpPr/>
          <p:nvPr/>
        </p:nvSpPr>
        <p:spPr>
          <a:xfrm>
            <a:off x="2583246" y="2430333"/>
            <a:ext cx="228642" cy="1066996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>
            <a:off x="2583246" y="3622167"/>
            <a:ext cx="228642" cy="4565923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42599" y="5567197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24" name="타원 23"/>
          <p:cNvSpPr/>
          <p:nvPr/>
        </p:nvSpPr>
        <p:spPr>
          <a:xfrm>
            <a:off x="1642599" y="841321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25" name="왼쪽 중괄호 24"/>
          <p:cNvSpPr/>
          <p:nvPr/>
        </p:nvSpPr>
        <p:spPr>
          <a:xfrm rot="10800000">
            <a:off x="11195427" y="3622166"/>
            <a:ext cx="211356" cy="143804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 rot="10800000">
            <a:off x="11195427" y="5341262"/>
            <a:ext cx="211356" cy="284682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509078" y="4005994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타원 27"/>
          <p:cNvSpPr/>
          <p:nvPr/>
        </p:nvSpPr>
        <p:spPr>
          <a:xfrm>
            <a:off x="11509078" y="641890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sp>
        <p:nvSpPr>
          <p:cNvPr id="29" name="왼쪽 중괄호 28"/>
          <p:cNvSpPr/>
          <p:nvPr/>
        </p:nvSpPr>
        <p:spPr>
          <a:xfrm>
            <a:off x="2583246" y="8346883"/>
            <a:ext cx="228642" cy="862847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15516535" y="1080888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51470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뷰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2000" dirty="0" smtClean="0">
                          <a:latin typeface="맑은 고딕" charset="0"/>
                          <a:ea typeface="맑은 고딕" charset="0"/>
                        </a:rPr>
                        <a:t>해당 지역의 미세먼지 정보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4018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미세먼지 수치 확인 지도 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r>
                        <a:rPr lang="en-US" altLang="ko-KR" sz="2000" dirty="0" smtClean="0"/>
                        <a:t>,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err="1" smtClean="0"/>
                        <a:t>전민경</a:t>
                      </a:r>
                      <a:r>
                        <a:rPr lang="en-US" altLang="ko-KR" sz="2000" baseline="0" dirty="0" smtClean="0"/>
                        <a:t>, </a:t>
                      </a:r>
                      <a:r>
                        <a:rPr lang="ko-KR" altLang="en-US" sz="2000" baseline="0" dirty="0" err="1" smtClean="0"/>
                        <a:t>허광혁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 smtClean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4" y="2584275"/>
            <a:ext cx="10284941" cy="678304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540306" y="2599503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50" name="타원 49"/>
          <p:cNvSpPr/>
          <p:nvPr/>
        </p:nvSpPr>
        <p:spPr>
          <a:xfrm>
            <a:off x="7595048" y="816032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1" name="타원 50"/>
          <p:cNvSpPr/>
          <p:nvPr/>
        </p:nvSpPr>
        <p:spPr>
          <a:xfrm>
            <a:off x="6856715" y="826304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타원 51"/>
          <p:cNvSpPr/>
          <p:nvPr/>
        </p:nvSpPr>
        <p:spPr>
          <a:xfrm>
            <a:off x="4296453" y="2689558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82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6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19973" name="그림 199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977" name="TextBox 1997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20202" y="-36449"/>
            <a:ext cx="3962770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스토리보드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44482" y="10569752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3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8587"/>
              </p:ext>
            </p:extLst>
          </p:nvPr>
        </p:nvGraphicFramePr>
        <p:xfrm>
          <a:off x="625698" y="2205290"/>
          <a:ext cx="17024081" cy="754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9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메인 지도 </a:t>
                      </a: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view</a:t>
                      </a: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000" baseline="0" dirty="0" smtClean="0">
                          <a:latin typeface="맑은 고딕" charset="0"/>
                          <a:ea typeface="맑은 고딕" charset="0"/>
                        </a:rPr>
                        <a:t>사용자가 선택한 지역</a:t>
                      </a:r>
                      <a:endParaRPr lang="en-US" altLang="ko-KR" sz="2000" baseline="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457200" marR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000" baseline="0" dirty="0" smtClean="0">
                          <a:latin typeface="맑은 고딕" charset="0"/>
                          <a:ea typeface="맑은 고딕" charset="0"/>
                        </a:rPr>
                        <a:t>CCTV view</a:t>
                      </a:r>
                      <a:endParaRPr lang="ko-KR" altLang="en-US" sz="20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9601" marR="129601" marT="64800" marB="64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59329"/>
              </p:ext>
            </p:extLst>
          </p:nvPr>
        </p:nvGraphicFramePr>
        <p:xfrm>
          <a:off x="620579" y="576204"/>
          <a:ext cx="17029190" cy="1637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 능 명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지도 </a:t>
                      </a:r>
                      <a:r>
                        <a:rPr lang="en-US" altLang="ko-KR" sz="2000" dirty="0" smtClean="0"/>
                        <a:t>CCTV </a:t>
                      </a:r>
                      <a:r>
                        <a:rPr lang="ko-KR" altLang="en-US" sz="2000" dirty="0" smtClean="0"/>
                        <a:t>뷰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담당자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김광섭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작성일자</a:t>
                      </a:r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2024.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06.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12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Request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Controller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View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-</a:t>
                      </a:r>
                      <a:endParaRPr lang="ko-KR" altLang="en-US" sz="2000" dirty="0"/>
                    </a:p>
                  </a:txBody>
                  <a:tcPr marL="129601" marR="129601" marT="64800" marB="64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그림 6" descr="C:/Users/User/AppData/Roaming/PolarisOffice/ETemp/5252_23656376/fImage21956350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0"/>
          <a:stretch>
            <a:fillRect/>
          </a:stretch>
        </p:blipFill>
        <p:spPr>
          <a:xfrm>
            <a:off x="2278390" y="2584974"/>
            <a:ext cx="9571526" cy="6761083"/>
          </a:xfrm>
          <a:prstGeom prst="rect">
            <a:avLst/>
          </a:prstGeom>
          <a:noFill/>
        </p:spPr>
      </p:pic>
      <p:sp>
        <p:nvSpPr>
          <p:cNvPr id="38" name="타원 37"/>
          <p:cNvSpPr/>
          <p:nvPr/>
        </p:nvSpPr>
        <p:spPr>
          <a:xfrm>
            <a:off x="1856654" y="2335661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39" name="타원 38"/>
          <p:cNvSpPr/>
          <p:nvPr/>
        </p:nvSpPr>
        <p:spPr>
          <a:xfrm>
            <a:off x="6194860" y="3953649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</a:t>
            </a:r>
            <a:endParaRPr lang="ko-KR" altLang="en-US" sz="3600" dirty="0"/>
          </a:p>
        </p:txBody>
      </p:sp>
      <p:sp>
        <p:nvSpPr>
          <p:cNvPr id="40" name="타원 39"/>
          <p:cNvSpPr/>
          <p:nvPr/>
        </p:nvSpPr>
        <p:spPr>
          <a:xfrm>
            <a:off x="7156086" y="8797803"/>
            <a:ext cx="838354" cy="7391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3" name="타원 52"/>
          <p:cNvSpPr/>
          <p:nvPr/>
        </p:nvSpPr>
        <p:spPr>
          <a:xfrm>
            <a:off x="6526041" y="8733005"/>
            <a:ext cx="838354" cy="739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27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-9488" y="5109257"/>
            <a:ext cx="18284648" cy="5169540"/>
            <a:chOff x="-9488" y="5109257"/>
            <a:chExt cx="18284648" cy="5169540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9488" y="5109257"/>
              <a:ext cx="18284648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607908" y="563477"/>
            <a:ext cx="17029146" cy="9148660"/>
            <a:chOff x="607908" y="563477"/>
            <a:chExt cx="17029146" cy="9148660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7908" y="563477"/>
              <a:ext cx="17029146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8" name="Group 3"/>
          <p:cNvGrpSpPr/>
          <p:nvPr/>
        </p:nvGrpSpPr>
        <p:grpSpPr>
          <a:xfrm>
            <a:off x="13572254" y="419022"/>
            <a:ext cx="2823640" cy="1503110"/>
            <a:chOff x="13572254" y="419022"/>
            <a:chExt cx="2823640" cy="1503110"/>
          </a:xfrm>
        </p:grpSpPr>
        <p:pic>
          <p:nvPicPr>
            <p:cNvPr id="5129" name="그림 51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572254" y="419022"/>
              <a:ext cx="2823640" cy="1503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5130" name="TextBox 5129"/>
          <p:cNvSpPr txBox="1"/>
          <p:nvPr/>
        </p:nvSpPr>
        <p:spPr>
          <a:xfrm>
            <a:off x="13524642" y="720604"/>
            <a:ext cx="2985511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Pretendard SemiBold"/>
              </a:rPr>
              <a:t>목차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Pretendard SemiBold"/>
            </a:endParaRPr>
          </a:p>
        </p:txBody>
      </p:sp>
      <p:sp>
        <p:nvSpPr>
          <p:cNvPr id="5131" name="TextBox 513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132" name="TextBox 5131"/>
          <p:cNvSpPr txBox="1"/>
          <p:nvPr/>
        </p:nvSpPr>
        <p:spPr>
          <a:xfrm>
            <a:off x="969946" y="872751"/>
            <a:ext cx="5559983" cy="160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바탕"/>
              </a:rPr>
              <a:t>1.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 프로젝트 소개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프로젝트 개요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baseline="0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팀 구성 및 역할 분담</a:t>
            </a:r>
            <a:endParaRPr kumimoji="0" lang="ko-KR" altLang="en-US" sz="2500" b="1" i="0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3" name="TextBox 5132"/>
          <p:cNvSpPr txBox="1"/>
          <p:nvPr/>
        </p:nvSpPr>
        <p:spPr>
          <a:xfrm>
            <a:off x="3116744" y="2616949"/>
            <a:ext cx="5559983" cy="160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2. 배경 및 필요성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추진배경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유사 서비스 분석</a:t>
            </a:r>
          </a:p>
        </p:txBody>
      </p:sp>
      <p:sp>
        <p:nvSpPr>
          <p:cNvPr id="5134" name="TextBox 5133"/>
          <p:cNvSpPr txBox="1"/>
          <p:nvPr/>
        </p:nvSpPr>
        <p:spPr>
          <a:xfrm>
            <a:off x="6209754" y="4276850"/>
            <a:ext cx="6993209" cy="2708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3. 서비스 기획 및 설계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주요 목적 및 기능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요구사항 정의서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수집 데이터 속성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명세서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스토리보드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개발환경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13034230" y="8691471"/>
            <a:ext cx="5559983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4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추진일정(WBS)</a:t>
            </a:r>
            <a:endParaRPr kumimoji="0" lang="ko-KR" altLang="en-US" sz="4000" b="1" i="0" dirty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271" y="6572754"/>
            <a:ext cx="5559983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4000" b="1" i="0" baseline="0" dirty="0" smtClean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. 결과 보고</a:t>
            </a:r>
            <a:endParaRPr kumimoji="0" lang="en-US" altLang="ko-KR" sz="4000" b="1" i="0" baseline="0" dirty="0" smtClean="0">
              <a:solidFill>
                <a:srgbClr val="1B176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1B176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서비스 구현 내용</a:t>
            </a:r>
            <a:endParaRPr lang="en-US" altLang="ko-KR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핵심코드</a:t>
            </a:r>
            <a:r>
              <a:rPr lang="ko-KR" altLang="en-US" sz="25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및 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시행착오</a:t>
            </a:r>
            <a:endParaRPr lang="en-US" altLang="ko-KR" sz="2500" b="1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	</a:t>
            </a:r>
            <a:r>
              <a:rPr lang="ko-KR" altLang="en-US" sz="2500" b="1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소감</a:t>
            </a:r>
            <a:endParaRPr lang="ko-KR" altLang="en-US" sz="25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0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0997" name="그림 209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0742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0999" name="그림 2099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0" name="TextBox 20999"/>
          <p:cNvSpPr txBox="1"/>
          <p:nvPr/>
        </p:nvSpPr>
        <p:spPr>
          <a:xfrm>
            <a:off x="1139626" y="1863412"/>
            <a:ext cx="8302688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수집 데이터 속성 명세서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1001" name="TextBox 21000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13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074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1003" name="그림 2100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1004" name="TextBox 21003"/>
          <p:cNvSpPr txBox="1"/>
          <p:nvPr/>
        </p:nvSpPr>
        <p:spPr>
          <a:xfrm>
            <a:off x="1063435" y="517428"/>
            <a:ext cx="456955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D2Coding"/>
              </a:rPr>
              <a:t>3. 서비스 기획 및 설계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20749" name="표 20748"/>
          <p:cNvGraphicFramePr/>
          <p:nvPr>
            <p:extLst>
              <p:ext uri="{D42A27DB-BD31-4B8C-83A1-F6EECF244321}">
                <p14:modId xmlns:p14="http://schemas.microsoft.com/office/powerpoint/2010/main" val="64030244"/>
              </p:ext>
            </p:extLst>
          </p:nvPr>
        </p:nvGraphicFramePr>
        <p:xfrm>
          <a:off x="1269792" y="2706200"/>
          <a:ext cx="15935566" cy="6680352"/>
        </p:xfrm>
        <a:graphic>
          <a:graphicData uri="http://schemas.openxmlformats.org/drawingml/2006/table">
            <a:tbl>
              <a:tblPr firstRow="1" bandRow="1"/>
              <a:tblGrid>
                <a:gridCol w="337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데이터명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기관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수집 속성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비  고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 지도 API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구글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세계 지도 / 국내 지도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공공데이터포탈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국내 미세먼지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데이터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도시별</a:t>
                      </a: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월별 미세먼지 농도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CCTV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도시교통정보센터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지역별 실시간 시각정보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10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대기질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https://</a:t>
                      </a:r>
                      <a:r>
                        <a:rPr kumimoji="0" lang="ko-KR" altLang="en-US" sz="2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aqicn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.org/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전세계 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대기질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실시간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 세부 측정정보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에어코리아(환경부)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연도별 </a:t>
                      </a:r>
                      <a:r>
                        <a:rPr kumimoji="1" lang="ko-KR" altLang="en-US" sz="22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시군구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1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시간별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미세먼지/</a:t>
                      </a: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초미세먼지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농도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발전소주변농도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일평균</a:t>
                      </a:r>
                      <a:r>
                        <a:rPr kumimoji="1" lang="en-US" altLang="ko-KR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최종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2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한국남동발전㈜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발전소 주변 미세먼지 농도</a:t>
                      </a:r>
                      <a:endParaRPr kumimoji="1" lang="en-US" altLang="en-US" sz="2200" b="0" i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기후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기상청 기상 포털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기온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강수량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바람 </a:t>
                      </a:r>
                      <a:r>
                        <a:rPr kumimoji="1" lang="en-US" altLang="ko-KR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/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습도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37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서울시 미세먼지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서울 특별시</a:t>
                      </a:r>
                      <a:endParaRPr kumimoji="1" lang="en-US" altLang="ko-KR" sz="2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대기환경 정보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구별 미세먼지 데이터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416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8" name="TextBox 23047"/>
          <p:cNvSpPr txBox="1"/>
          <p:nvPr/>
        </p:nvSpPr>
        <p:spPr>
          <a:xfrm>
            <a:off x="1169767" y="1882446"/>
            <a:ext cx="8301125" cy="615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한컴 윤체 B"/>
              </a:rPr>
              <a:t>개발 환경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한컴 윤체 B"/>
            </a:endParaRPr>
          </a:p>
        </p:txBody>
      </p: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aphicFrame>
        <p:nvGraphicFramePr>
          <p:cNvPr id="22796" name="표 22795"/>
          <p:cNvGraphicFramePr/>
          <p:nvPr/>
        </p:nvGraphicFramePr>
        <p:xfrm>
          <a:off x="2587142" y="7880485"/>
          <a:ext cx="12632621" cy="1442770"/>
        </p:xfrm>
        <a:graphic>
          <a:graphicData uri="http://schemas.openxmlformats.org/drawingml/2006/table">
            <a:tbl>
              <a:tblPr firstRow="1" bandRow="1"/>
              <a:tblGrid>
                <a:gridCol w="1263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868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휴먼둥근헤드라인"/>
                        </a:rPr>
                        <a:t>형상관리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휴먼둥근헤드라인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2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휴먼엑스포"/>
                        </a:rPr>
                        <a:t>GITHUB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09" name="표 22808"/>
          <p:cNvGraphicFramePr/>
          <p:nvPr>
            <p:extLst>
              <p:ext uri="{D42A27DB-BD31-4B8C-83A1-F6EECF244321}">
                <p14:modId xmlns:p14="http://schemas.microsoft.com/office/powerpoint/2010/main" val="1200987217"/>
              </p:ext>
            </p:extLst>
          </p:nvPr>
        </p:nvGraphicFramePr>
        <p:xfrm>
          <a:off x="258714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FRONT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HTML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W3.CSS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JavaScript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jQuery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22" name="표 22821"/>
          <p:cNvGraphicFramePr/>
          <p:nvPr/>
        </p:nvGraphicFramePr>
        <p:xfrm>
          <a:off x="6913892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025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BACK - END</a:t>
                      </a:r>
                      <a:endParaRPr kumimoji="0" lang="ko-KR" altLang="en-US" sz="27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344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Django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JAVA, SPRING</a:t>
                      </a: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7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PYTHON</a:t>
                      </a:r>
                      <a:endParaRPr kumimoji="1" lang="ko-KR" altLang="en-US" sz="27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832" name="표 22831"/>
          <p:cNvGraphicFramePr/>
          <p:nvPr>
            <p:extLst>
              <p:ext uri="{D42A27DB-BD31-4B8C-83A1-F6EECF244321}">
                <p14:modId xmlns:p14="http://schemas.microsoft.com/office/powerpoint/2010/main" val="2091110056"/>
              </p:ext>
            </p:extLst>
          </p:nvPr>
        </p:nvGraphicFramePr>
        <p:xfrm>
          <a:off x="11202521" y="2882361"/>
          <a:ext cx="4025168" cy="4766369"/>
        </p:xfrm>
        <a:graphic>
          <a:graphicData uri="http://schemas.openxmlformats.org/drawingml/2006/table">
            <a:tbl>
              <a:tblPr firstRow="1" bandRow="1"/>
              <a:tblGrid>
                <a:gridCol w="402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539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DATA ANALYSIS</a:t>
                      </a:r>
                      <a:endParaRPr kumimoji="0" lang="ko-KR" altLang="en-US" sz="2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830">
                <a:tc>
                  <a:txBody>
                    <a:bodyPr/>
                    <a:lstStyle/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SQLAlchemy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, 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OracleDB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TenseorFlow</a:t>
                      </a:r>
                      <a: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/>
                      </a:r>
                      <a:br>
                        <a:rPr kumimoji="1" lang="ko-KR" altLang="en-US" sz="27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</a:b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Pandas</a:t>
                      </a:r>
                      <a:endParaRPr kumimoji="1" lang="ko-KR" altLang="en-US" sz="12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Plotly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Open CV</a:t>
                      </a:r>
                      <a:endParaRPr kumimoji="1" lang="ko-KR" altLang="en-US" sz="2700" b="0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7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M</a:t>
                      </a:r>
                      <a:r>
                        <a:rPr kumimoji="1" lang="ko-KR" altLang="en-US" sz="27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atplotlib</a:t>
                      </a:r>
                      <a:endParaRPr kumimoji="1" lang="ko-KR" altLang="en-US" sz="27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01" name="TextBox 23100"/>
          <p:cNvSpPr txBox="1"/>
          <p:nvPr/>
        </p:nvSpPr>
        <p:spPr>
          <a:xfrm>
            <a:off x="1063435" y="517428"/>
            <a:ext cx="4569557" cy="544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3. 서비스 기획 및 설계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026" name="Picture 2" descr="메인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0" y="565515"/>
            <a:ext cx="8993252" cy="9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1168281" y="2776133"/>
            <a:ext cx="514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메인화면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994440" y="3751755"/>
            <a:ext cx="5411194" cy="59603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1518" y="5385431"/>
            <a:ext cx="175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국내외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미세먼지농도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낮은 지역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랭킹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10</a:t>
            </a:r>
            <a:r>
              <a:rPr lang="ko-KR" altLang="en-US" sz="2000" b="1" i="1" dirty="0" smtClean="0">
                <a:solidFill>
                  <a:srgbClr val="FF0000"/>
                </a:solidFill>
              </a:rPr>
              <a:t>위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1231" y="4578932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smtClean="0">
                <a:solidFill>
                  <a:srgbClr val="FF0000"/>
                </a:solidFill>
              </a:rPr>
              <a:t>로그인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91877" y="6703148"/>
            <a:ext cx="175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미세먼지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관련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i="1" dirty="0" smtClean="0">
                <a:solidFill>
                  <a:srgbClr val="FF0000"/>
                </a:solidFill>
              </a:rPr>
            </a:br>
            <a:r>
              <a:rPr lang="ko-KR" altLang="en-US" sz="2000" b="1" i="1" dirty="0" smtClean="0">
                <a:solidFill>
                  <a:srgbClr val="FF0000"/>
                </a:solidFill>
              </a:rPr>
              <a:t>뉴스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86969" y="1663357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배너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322" y="3053131"/>
            <a:ext cx="175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rgbClr val="FF0000"/>
                </a:solidFill>
              </a:rPr>
              <a:t>메뉴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7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진행 상황 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회원가입</a:t>
            </a:r>
            <a:endParaRPr lang="en-US" altLang="ko-KR" sz="2800" b="1" dirty="0" smtClean="0"/>
          </a:p>
        </p:txBody>
      </p:sp>
      <p:pic>
        <p:nvPicPr>
          <p:cNvPr id="2050" name="Picture 2" descr="회원가입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66" y="799649"/>
            <a:ext cx="8176863" cy="8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메인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41" y="3367618"/>
            <a:ext cx="6105692" cy="62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65304" y="6511383"/>
            <a:ext cx="838354" cy="2674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7003658" y="2014757"/>
            <a:ext cx="2126806" cy="4630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타원 15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19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4098" name="Picture 2" descr="실시간뷰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3" y="1863412"/>
            <a:ext cx="11420269" cy="76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46374" y="1903689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5122" name="Picture 2" descr="실시간뷰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7" y="1505219"/>
            <a:ext cx="11602081" cy="8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547788" y="148245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5304" y="2158432"/>
            <a:ext cx="838354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4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서비스 구현 내용(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168810" y="272939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실시간 미세먼지 정보 보기</a:t>
            </a:r>
            <a:endParaRPr lang="en-US" altLang="ko-KR" sz="2800" b="1" dirty="0" smtClean="0"/>
          </a:p>
        </p:txBody>
      </p:sp>
      <p:pic>
        <p:nvPicPr>
          <p:cNvPr id="6146" name="Picture 2" descr="실시간뷰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2" y="1482457"/>
            <a:ext cx="11586331" cy="79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53208" y="1440887"/>
            <a:ext cx="3200988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30256" y="3174139"/>
            <a:ext cx="907762" cy="422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4694" y="2084426"/>
            <a:ext cx="859610" cy="388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6779" y="5411213"/>
            <a:ext cx="533498" cy="257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보고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139626" y="2669938"/>
            <a:ext cx="944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공공데이터포털 오픈</a:t>
            </a:r>
            <a:r>
              <a:rPr lang="en-US" altLang="ko-KR" sz="2800" b="1" dirty="0" smtClean="0"/>
              <a:t>API)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26" y="3446718"/>
            <a:ext cx="12204873" cy="42090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45008" y="1424945"/>
            <a:ext cx="7083456" cy="1721157"/>
            <a:chOff x="1139626" y="3342134"/>
            <a:chExt cx="11572875" cy="2714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9626" y="3342134"/>
              <a:ext cx="11572875" cy="27146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346739" y="5496584"/>
              <a:ext cx="1068113" cy="3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26" y="7795672"/>
            <a:ext cx="8378879" cy="165769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2"/>
          </p:cNvCxnSpPr>
          <p:nvPr/>
        </p:nvCxnSpPr>
        <p:spPr>
          <a:xfrm flipH="1">
            <a:off x="13024564" y="2999450"/>
            <a:ext cx="3594835" cy="1225513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"/>
          <p:cNvSpPr txBox="1"/>
          <p:nvPr/>
        </p:nvSpPr>
        <p:spPr>
          <a:xfrm>
            <a:off x="11176872" y="8499257"/>
            <a:ext cx="645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실시간 미세먼지 농도 정보로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지역별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페이지</a:t>
            </a:r>
            <a:r>
              <a:rPr lang="en-US" altLang="ko-KR" sz="2800" dirty="0" smtClean="0"/>
              <a:t>(1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까지만 조회 가능</a:t>
            </a:r>
            <a:r>
              <a:rPr lang="en-US" altLang="ko-KR" sz="2800" dirty="0" smtClean="0"/>
              <a:t>..</a:t>
            </a:r>
          </a:p>
        </p:txBody>
      </p:sp>
      <p:sp>
        <p:nvSpPr>
          <p:cNvPr id="20" name="타원 19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이후 개별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34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110" y="3234181"/>
            <a:ext cx="127635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77" y="3976220"/>
            <a:ext cx="8867029" cy="1719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77" y="6627531"/>
            <a:ext cx="8867029" cy="2142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 rot="5400000">
            <a:off x="4965683" y="5206146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"/>
          <p:cNvSpPr txBox="1"/>
          <p:nvPr/>
        </p:nvSpPr>
        <p:spPr>
          <a:xfrm>
            <a:off x="1063435" y="8956466"/>
            <a:ext cx="850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10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(2024~2023) Excel </a:t>
            </a:r>
            <a:r>
              <a:rPr lang="ko-KR" altLang="en-US" sz="2800" dirty="0" smtClean="0"/>
              <a:t>정보 </a:t>
            </a:r>
            <a:r>
              <a:rPr lang="en-US" altLang="ko-KR" sz="2800" dirty="0" smtClean="0"/>
              <a:t>Download(2.26GB)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561" y="5987844"/>
            <a:ext cx="1990781" cy="304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5947" y="3323477"/>
            <a:ext cx="6396220" cy="6079575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1075947" y="1767389"/>
            <a:ext cx="6769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/>
              <a:t>Ecxel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연도별로 병합 →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가능한 최대 행인 </a:t>
            </a:r>
            <a:r>
              <a:rPr lang="en-US" altLang="ko-KR" sz="2800" dirty="0" smtClean="0"/>
              <a:t>1,048,576</a:t>
            </a:r>
            <a:r>
              <a:rPr lang="ko-KR" altLang="en-US" sz="2800" dirty="0" smtClean="0"/>
              <a:t>행을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초과하여 </a:t>
            </a:r>
            <a:r>
              <a:rPr lang="en-US" altLang="ko-KR" sz="2800" dirty="0" smtClean="0"/>
              <a:t>CSV </a:t>
            </a:r>
            <a:r>
              <a:rPr lang="ko-KR" altLang="en-US" sz="2800" dirty="0" smtClean="0"/>
              <a:t>파일로 병합 수행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7157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611838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수집 및 가공</a:t>
            </a:r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4019746"/>
            <a:ext cx="6332877" cy="5541267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292007" y="3397995"/>
            <a:ext cx="456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/>
              <a:t>결측치를</a:t>
            </a:r>
            <a:r>
              <a:rPr lang="ko-KR" altLang="en-US" sz="2800" dirty="0" smtClean="0"/>
              <a:t> 평균값으로 처리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297" y="4006080"/>
            <a:ext cx="8187323" cy="279649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8007604" y="5552204"/>
            <a:ext cx="650574" cy="202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87055" y="2934411"/>
            <a:ext cx="8381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용량 문제로 </a:t>
            </a:r>
            <a:r>
              <a:rPr lang="ko-KR" altLang="en-US" sz="2800" dirty="0"/>
              <a:t>일부 컬럼만 선택하여 오라클 </a:t>
            </a:r>
            <a:r>
              <a:rPr lang="ko-KR" altLang="en-US" sz="2800" dirty="0" smtClean="0"/>
              <a:t>테이블 데이터를 불러들이고</a:t>
            </a:r>
            <a:r>
              <a:rPr lang="en-US" altLang="ko-KR" sz="2800" dirty="0" smtClean="0"/>
              <a:t>, Parquet </a:t>
            </a:r>
            <a:r>
              <a:rPr lang="ko-KR" altLang="en-US" sz="2800" dirty="0" smtClean="0"/>
              <a:t>형식으로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저장</a:t>
            </a:r>
            <a:r>
              <a:rPr lang="en-US" altLang="ko-KR" sz="2800" dirty="0" smtClean="0"/>
              <a:t>(3</a:t>
            </a:r>
            <a:r>
              <a:rPr lang="ko-KR" altLang="en-US" sz="2800" dirty="0" smtClean="0"/>
              <a:t>년치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8" y="6884503"/>
            <a:ext cx="8183072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-12615" y="5137779"/>
            <a:ext cx="18286156" cy="5169540"/>
            <a:chOff x="-12614" y="5137779"/>
            <a:chExt cx="18286156" cy="5169540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54" name="TextBox 6153"/>
          <p:cNvSpPr txBox="1"/>
          <p:nvPr/>
        </p:nvSpPr>
        <p:spPr>
          <a:xfrm>
            <a:off x="1063434" y="568222"/>
            <a:ext cx="4645748" cy="54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1. 프로젝트 소개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1139626" y="1933239"/>
            <a:ext cx="5559984" cy="617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500" b="1" i="0" baseline="0">
                <a:solidFill>
                  <a:srgbClr val="1B1760">
                    <a:alpha val="100000"/>
                  </a:srgbClr>
                </a:solidFill>
                <a:latin typeface="돋움"/>
                <a:ea typeface="돋움"/>
              </a:rPr>
              <a:t>프로젝트 개요</a:t>
            </a:r>
            <a:endParaRPr kumimoji="0" lang="ko-KR" altLang="en-US" sz="3500" b="1" i="0">
              <a:solidFill>
                <a:srgbClr val="1B176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6156" name="TextBox 6155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</a:rPr>
              <a:t>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715120" y="4758444"/>
            <a:ext cx="4950511" cy="4950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8" name="TextBox 6157"/>
          <p:cNvSpPr txBox="1"/>
          <p:nvPr/>
        </p:nvSpPr>
        <p:spPr>
          <a:xfrm>
            <a:off x="1215816" y="3183943"/>
            <a:ext cx="15535580" cy="30546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프로젝트명</a:t>
            </a:r>
            <a:r>
              <a:rPr kumimoji="1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미세먼지 빅데이터분석 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‘</a:t>
            </a:r>
            <a:r>
              <a:rPr kumimoji="1" lang="ko-KR" altLang="en-US" sz="3500" b="0" i="0" baseline="0" dirty="0" err="1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미안행</a:t>
            </a:r>
            <a:r>
              <a:rPr kumimoji="1" lang="en-US" altLang="ko-KR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미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세먼지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안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녕</a:t>
            </a:r>
            <a:r>
              <a:rPr kumimoji="1" lang="ko-KR" altLang="en-US" sz="3500" b="1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행</a:t>
            </a:r>
            <a:r>
              <a:rPr kumimoji="1" lang="en-US" altLang="ko-KR" sz="350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r>
              <a:rPr kumimoji="1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’</a:t>
            </a:r>
            <a:endParaRPr kumimoji="1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프로젝트 기간 : 2024. 6. 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11(</a:t>
            </a:r>
            <a:r>
              <a:rPr lang="ko-KR" altLang="en-US" sz="35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 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~ 7. </a:t>
            </a:r>
            <a:r>
              <a:rPr lang="en-US" altLang="ko-KR" sz="350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19</a:t>
            </a:r>
            <a:r>
              <a:rPr kumimoji="0" lang="ko-KR" altLang="en-US" sz="3500" b="0" i="0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일(금) 약 6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주간 진행</a:t>
            </a: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3500" b="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3500" b="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팀명</a:t>
            </a:r>
            <a:r>
              <a:rPr kumimoji="0" lang="ko-KR" altLang="en-US" sz="3500" b="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: 먼지가되어팀(휴먼교육센터 교육생 5인)</a:t>
            </a:r>
            <a:endParaRPr kumimoji="0" lang="ko-KR" altLang="en-US" sz="3500" b="0" i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graphicFrame>
        <p:nvGraphicFramePr>
          <p:cNvPr id="19" name="표 18"/>
          <p:cNvGraphicFramePr/>
          <p:nvPr>
            <p:extLst>
              <p:ext uri="{D42A27DB-BD31-4B8C-83A1-F6EECF244321}">
                <p14:modId xmlns:p14="http://schemas.microsoft.com/office/powerpoint/2010/main" val="2527923692"/>
              </p:ext>
            </p:extLst>
          </p:nvPr>
        </p:nvGraphicFramePr>
        <p:xfrm>
          <a:off x="1139626" y="3455415"/>
          <a:ext cx="16160973" cy="6041933"/>
        </p:xfrm>
        <a:graphic>
          <a:graphicData uri="http://schemas.openxmlformats.org/drawingml/2006/table">
            <a:tbl>
              <a:tblPr firstRow="1" bandRow="1"/>
              <a:tblGrid>
                <a:gridCol w="327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알고리즘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장단점</a:t>
                      </a:r>
                      <a:endParaRPr kumimoji="0" lang="ko-KR" altLang="en-US" sz="22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28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ARIMA(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계절성과 추세를 모델링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이해하기 쉬운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가지고 있어 많이 사용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계절적인 패턴을 잘 처리하지 못할 수 있고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매개변수 설정이 비교적 어려움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LSTM(Long Short-Term Memory)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데이터의 장기 의존성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(Long-term dependency)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을 잘 학습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시퀀스 데이터의 복잡한 패턴을 모델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복잡한 모델 구조와 많은 데이터를 필요로 하며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훈련 시간이 길 수 있음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.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튜닝이 중요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0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Prophet(by Facebook)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휴일 효과 등을 자동으로 처리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트렌드 변화를 고려하여 예측 가능</a:t>
                      </a:r>
                      <a:endParaRPr kumimoji="1" lang="en-US" altLang="ko-KR" sz="2200" b="0" i="0" kern="120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다소 제한된 유연성을 가질 수 있어 모든 유형의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적합하지 않을 수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있음</a:t>
                      </a:r>
                      <a:endParaRPr kumimoji="1" lang="en-US" altLang="ko-KR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27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SARIMA(Seasonal </a:t>
                      </a:r>
                      <a:r>
                        <a:rPr kumimoji="1" lang="en-US" altLang="ko-KR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AutoRegressive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  <a:ea typeface="+mn-ea"/>
                          <a:cs typeface="+mn-cs"/>
                        </a:rPr>
                        <a:t> Integrated Moving Average)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  <a:ea typeface="+mn-ea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장점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계절성을 포함한 복잡한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패턴을 모델 가능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상대적으로 간단한 모델 구조에도 높은 예측 가능성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다양한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시계열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데이터에 적 가능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단점 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: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모델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설정이 다소 복잡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,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일부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데이터셋에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대해 </a:t>
                      </a:r>
                      <a:r>
                        <a:rPr kumimoji="1" lang="ko-KR" altLang="en-US" sz="2200" b="0" i="0" kern="120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과적합</a:t>
                      </a:r>
                      <a:r>
                        <a:rPr kumimoji="1" lang="en-US" altLang="ko-KR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 </a:t>
                      </a:r>
                      <a:r>
                        <a:rPr kumimoji="1" lang="ko-KR" altLang="en-US" sz="2200" b="0" i="0" kern="120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+mn-cs"/>
                        </a:rPr>
                        <a:t>문제 발생</a:t>
                      </a:r>
                      <a:endParaRPr kumimoji="1" lang="ko-KR" altLang="en-US" sz="2200" b="0" i="0" kern="120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9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391679"/>
            <a:ext cx="11550652" cy="60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예측모델 조사 및 코드 작성</a:t>
            </a:r>
            <a:endParaRPr lang="en-US" altLang="ko-KR" sz="2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08" y="3448948"/>
            <a:ext cx="11525741" cy="568414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35209" y="8416733"/>
            <a:ext cx="8126550" cy="5752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"/>
          <p:cNvSpPr txBox="1"/>
          <p:nvPr/>
        </p:nvSpPr>
        <p:spPr>
          <a:xfrm>
            <a:off x="13020855" y="4357773"/>
            <a:ext cx="59446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2024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6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26</a:t>
            </a:r>
            <a:r>
              <a:rPr lang="ko-KR" altLang="en-US" sz="2800" dirty="0" smtClean="0"/>
              <a:t>일과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비교하여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매우 낮은 예측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정확도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b="1" dirty="0" smtClean="0"/>
              <a:t>예측 정확도를 올릴 수 있는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예측모델 선정 및 변수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추가 필요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850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전민경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139626" y="2717406"/>
            <a:ext cx="51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테스트 데이터 확보</a:t>
            </a:r>
            <a:endParaRPr lang="en-US" altLang="ko-KR" sz="2800" b="1" dirty="0" smtClean="0"/>
          </a:p>
        </p:txBody>
      </p:sp>
      <p:sp>
        <p:nvSpPr>
          <p:cNvPr id="18" name="TextBox 2"/>
          <p:cNvSpPr txBox="1"/>
          <p:nvPr/>
        </p:nvSpPr>
        <p:spPr>
          <a:xfrm>
            <a:off x="11781301" y="5190944"/>
            <a:ext cx="59446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[</a:t>
            </a:r>
            <a:r>
              <a:rPr lang="ko-KR" altLang="en-US" sz="2800" dirty="0" smtClean="0"/>
              <a:t>남은 과제</a:t>
            </a:r>
            <a:r>
              <a:rPr lang="en-US" altLang="ko-KR" sz="2800" dirty="0"/>
              <a:t>]</a:t>
            </a:r>
            <a:endParaRPr lang="en-US" altLang="ko-KR" sz="2800" dirty="0" smtClean="0"/>
          </a:p>
          <a:p>
            <a:r>
              <a:rPr lang="en-US" altLang="ko-KR" sz="2800" b="1" dirty="0" smtClean="0"/>
              <a:t>2024</a:t>
            </a:r>
            <a:r>
              <a:rPr lang="ko-KR" altLang="en-US" sz="2800" b="1" dirty="0" smtClean="0"/>
              <a:t>년 미세먼지 농도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데이터 </a:t>
            </a:r>
            <a:r>
              <a:rPr lang="ko-KR" altLang="en-US" sz="2800" b="1" dirty="0" err="1" smtClean="0"/>
              <a:t>크롤링을</a:t>
            </a:r>
            <a:r>
              <a:rPr lang="ko-KR" altLang="en-US" sz="2800" b="1" dirty="0" smtClean="0"/>
              <a:t> 통해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테스트 데이터 확보 필요</a:t>
            </a:r>
            <a:endParaRPr lang="en-US" altLang="ko-KR" sz="2800" b="1" dirty="0" smtClean="0"/>
          </a:p>
          <a:p>
            <a:endParaRPr lang="en-US" altLang="ko-KR" sz="2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655" y="3308890"/>
            <a:ext cx="9324917" cy="61376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88853" y="5102311"/>
            <a:ext cx="7254147" cy="4412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29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78" y="739673"/>
            <a:ext cx="3191320" cy="43249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78" y="5189300"/>
            <a:ext cx="3305636" cy="4391638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139626" y="3640713"/>
            <a:ext cx="51470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메인 컨트롤러 구현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크롤링을</a:t>
            </a:r>
            <a:r>
              <a:rPr lang="ko-KR" altLang="en-US" sz="2800" dirty="0" smtClean="0"/>
              <a:t> 통해서 전 세계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r>
              <a:rPr lang="ko-KR" altLang="en-US" sz="2800" dirty="0" err="1" smtClean="0"/>
              <a:t>대기질이</a:t>
            </a:r>
            <a:r>
              <a:rPr lang="ko-KR" altLang="en-US" sz="2800" dirty="0" smtClean="0"/>
              <a:t> 좋은 순위를 메인페이지에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구현했습니다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컨트롤러에서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불러와 태그로 데이터 </a:t>
            </a:r>
            <a:r>
              <a:rPr lang="ko-KR" altLang="en-US" sz="2800" dirty="0" err="1" smtClean="0"/>
              <a:t>파싱</a:t>
            </a:r>
            <a:r>
              <a:rPr lang="ko-KR" altLang="en-US" sz="2800" dirty="0" smtClean="0"/>
              <a:t> 후 필요한 데이터를 리스트에 담아서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뷰로 전송하였습니다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403" y="828349"/>
            <a:ext cx="7914610" cy="8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93" y="1838484"/>
            <a:ext cx="10759986" cy="7192102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139626" y="3386322"/>
            <a:ext cx="5057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데이터가공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(1-1)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800" dirty="0" smtClean="0"/>
              <a:t>전 세계 </a:t>
            </a:r>
            <a:r>
              <a:rPr lang="ko-KR" altLang="en-US" sz="2800" dirty="0" err="1" smtClean="0"/>
              <a:t>대기질</a:t>
            </a:r>
            <a:r>
              <a:rPr lang="ko-KR" altLang="en-US" sz="2800" dirty="0" smtClean="0"/>
              <a:t> 사이트에서 </a:t>
            </a:r>
            <a:endParaRPr lang="en-US" altLang="ko-KR" sz="2800" dirty="0" smtClean="0"/>
          </a:p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다운로드 후 형식에 </a:t>
            </a:r>
            <a:endParaRPr lang="en-US" altLang="ko-KR" sz="2800" dirty="0" smtClean="0"/>
          </a:p>
          <a:p>
            <a:r>
              <a:rPr lang="ko-KR" altLang="en-US" sz="2800" dirty="0" smtClean="0"/>
              <a:t>맞게 수정해서 분석할 수 있는</a:t>
            </a:r>
            <a:endParaRPr lang="en-US" altLang="ko-KR" sz="2800" dirty="0" smtClean="0"/>
          </a:p>
          <a:p>
            <a:r>
              <a:rPr lang="ko-KR" altLang="en-US" sz="2800" dirty="0" smtClean="0"/>
              <a:t>데이터로 가공하였습니다</a:t>
            </a:r>
            <a:r>
              <a:rPr lang="en-US" altLang="ko-KR" sz="2800" dirty="0" smtClean="0"/>
              <a:t>.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추후에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넣어서 작업 예정입니다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3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5" y="568591"/>
            <a:ext cx="5008101" cy="30233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066" y="3555249"/>
            <a:ext cx="5008101" cy="3023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66" y="6612752"/>
            <a:ext cx="5008101" cy="3023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063" y="3548326"/>
            <a:ext cx="8746391" cy="6087797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7027389" y="1617347"/>
            <a:ext cx="514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err="1" smtClean="0"/>
              <a:t>데이터별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히트맵</a:t>
            </a:r>
            <a:r>
              <a:rPr lang="ko-KR" altLang="en-US" sz="2800" b="1" dirty="0" smtClean="0"/>
              <a:t> 구성 </a:t>
            </a:r>
            <a:r>
              <a:rPr lang="en-US" altLang="ko-KR" sz="2800" b="1" dirty="0" smtClean="0"/>
              <a:t>(1-2)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각각의 파일에 있는 </a:t>
            </a:r>
            <a:r>
              <a:rPr lang="ko-KR" altLang="en-US" sz="2400" dirty="0" err="1" smtClean="0"/>
              <a:t>컬럼마다</a:t>
            </a:r>
            <a:r>
              <a:rPr lang="ko-KR" altLang="en-US" sz="2400" dirty="0" smtClean="0"/>
              <a:t> 상관관계를 </a:t>
            </a:r>
            <a:r>
              <a:rPr lang="ko-KR" altLang="en-US" sz="2400" dirty="0" err="1" smtClean="0"/>
              <a:t>히트맵으로</a:t>
            </a:r>
            <a:r>
              <a:rPr lang="ko-KR" altLang="en-US" sz="2400" dirty="0" smtClean="0"/>
              <a:t> 구현해봤습니다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7999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7696" y="180524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 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1047341" y="2670713"/>
            <a:ext cx="71596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중국의 특정 도시들과 서울의 데이터를 병합해서 예측모델을 만들었습니다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값 처리와 </a:t>
            </a:r>
            <a:r>
              <a:rPr lang="ko-KR" altLang="en-US" sz="2400" dirty="0" err="1" smtClean="0"/>
              <a:t>타입에러를</a:t>
            </a:r>
            <a:r>
              <a:rPr lang="ko-KR" altLang="en-US" sz="2400" dirty="0" smtClean="0"/>
              <a:t> 우려하여 가공하였고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 분할 후 모델에 학습시켜 미래의 데이터를 예측해보았습니다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70" y="5348498"/>
            <a:ext cx="8482700" cy="19954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64" y="7448062"/>
            <a:ext cx="8482700" cy="1995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463" y="2743580"/>
            <a:ext cx="8519315" cy="53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50" y="1711070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4" y="5540454"/>
            <a:ext cx="7221557" cy="4184546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792375" y="2630050"/>
            <a:ext cx="72215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학습 및 분석 후 미래 예측 </a:t>
            </a:r>
            <a:r>
              <a:rPr lang="en-US" altLang="ko-KR" sz="2800" b="1" dirty="0" smtClean="0"/>
              <a:t>– (1-4)</a:t>
            </a:r>
          </a:p>
          <a:p>
            <a:r>
              <a:rPr lang="ko-KR" altLang="en-US" sz="2400" dirty="0" smtClean="0"/>
              <a:t>병합 후 분리한 데이터를 가지고 분석하여 매년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매월 마다 일어나는 </a:t>
            </a:r>
            <a:r>
              <a:rPr lang="ko-KR" altLang="en-US" sz="2400" dirty="0" err="1" smtClean="0"/>
              <a:t>대기질</a:t>
            </a:r>
            <a:r>
              <a:rPr lang="ko-KR" altLang="en-US" sz="2400" dirty="0" smtClean="0"/>
              <a:t> 데이터들을 가지고 미래의 </a:t>
            </a:r>
            <a:r>
              <a:rPr lang="ko-KR" altLang="en-US" sz="2400" dirty="0" err="1" smtClean="0"/>
              <a:t>대기질을</a:t>
            </a:r>
            <a:r>
              <a:rPr lang="ko-KR" altLang="en-US" sz="2400" dirty="0" smtClean="0"/>
              <a:t> 예측해보았고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데이터를 현재 있는 데이터들과 비교해보았는데 오차율이 높게 나왔고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R^2 </a:t>
            </a:r>
            <a:r>
              <a:rPr lang="ko-KR" altLang="en-US" sz="2400" dirty="0" smtClean="0"/>
              <a:t>점수가 매우 낮게 나와서 유의미한 데이터가 아니라고 결론 지었습니다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28" y="1937268"/>
            <a:ext cx="9456661" cy="7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338" y="18007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1063435" y="2957033"/>
            <a:ext cx="5400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가공 </a:t>
            </a:r>
            <a:r>
              <a:rPr lang="en-US" altLang="ko-KR" sz="2800" b="1" dirty="0" smtClean="0"/>
              <a:t>– (2-1)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중국 특정 도시로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랴오청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선택하여 그 지역과 서울과의 미세먼지 연관성을 파악하고 대략적으로 중국 지역에서 서울까지 미세먼지가 영향을 끼치는 시간이 </a:t>
            </a:r>
            <a:r>
              <a:rPr lang="ko-KR" altLang="en-US" sz="2400" dirty="0" err="1" smtClean="0"/>
              <a:t>얼마정도</a:t>
            </a:r>
            <a:r>
              <a:rPr lang="ko-KR" altLang="en-US" sz="2400" dirty="0" smtClean="0"/>
              <a:t> 걸리는지 분석해보았습니다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위 코드는 데이터 전처리 과정입니다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550" y="563477"/>
            <a:ext cx="7982500" cy="91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78" name="TextBox 7177"/>
          <p:cNvSpPr txBox="1"/>
          <p:nvPr/>
        </p:nvSpPr>
        <p:spPr>
          <a:xfrm>
            <a:off x="1063435" y="568222"/>
            <a:ext cx="464574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1. 프로젝트 소개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7179" name="표 7178"/>
          <p:cNvGraphicFramePr/>
          <p:nvPr>
            <p:extLst>
              <p:ext uri="{D42A27DB-BD31-4B8C-83A1-F6EECF244321}">
                <p14:modId xmlns:p14="http://schemas.microsoft.com/office/powerpoint/2010/main" val="3219259908"/>
              </p:ext>
            </p:extLst>
          </p:nvPr>
        </p:nvGraphicFramePr>
        <p:xfrm>
          <a:off x="1261810" y="2701456"/>
          <a:ext cx="15748242" cy="6629845"/>
        </p:xfrm>
        <a:graphic>
          <a:graphicData uri="http://schemas.openxmlformats.org/drawingml/2006/table">
            <a:tbl>
              <a:tblPr firstRow="1" bandRow="1"/>
              <a:tblGrid>
                <a:gridCol w="17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역할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 업무</a:t>
                      </a:r>
                      <a:endParaRPr kumimoji="0" lang="ko-KR" altLang="en-US" sz="25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팀장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총괄)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발표,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유사서비스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분석 및 서비스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기획안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작성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예측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64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PM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(프로젝트 관리)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SPRING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랭킹 등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국내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안심여행지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추천서비스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(365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디자인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이미지 디자인, </a:t>
                      </a: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메인화면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구현, 로그인/회원가입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5"/>
                        </a:buBlip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깃허브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관리,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관련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기사 제공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기능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구현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97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UI 설계</a:t>
                      </a:r>
                      <a:b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및 기능 구현 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DJANGO 서버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/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배포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실시간 정보 제공 기능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기반 예측모델 설계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1" lang="ko-KR" altLang="en-US" sz="25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kumimoji="1" lang="ko-KR" altLang="en-US" sz="2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기반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예측 서비스 구현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(1~3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일</a:t>
                      </a:r>
                      <a:r>
                        <a:rPr kumimoji="1" lang="en-US" altLang="ko-KR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), </a:t>
                      </a:r>
                      <a:r>
                        <a:rPr kumimoji="1" lang="ko-KR" altLang="en-US" sz="25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CCTV 기능 구현</a:t>
                      </a: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8" name="TextBox 7257"/>
          <p:cNvSpPr txBox="1"/>
          <p:nvPr/>
        </p:nvSpPr>
        <p:spPr>
          <a:xfrm>
            <a:off x="1139626" y="1863412"/>
            <a:ext cx="5559983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팀 구성 및 역할 분담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808226" y="198549"/>
            <a:ext cx="2362634" cy="21339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개별 확인 및 수정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필요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805" y="1712928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63435" y="2615887"/>
            <a:ext cx="75375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(PM2.5)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(2-2)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두 데이터간의 상관 분석을 통하여 중국 지역과 서울 </a:t>
            </a:r>
            <a:r>
              <a:rPr lang="ko-KR" altLang="en-US" sz="2400" dirty="0" err="1" smtClean="0"/>
              <a:t>대기질의</a:t>
            </a:r>
            <a:r>
              <a:rPr lang="ko-KR" altLang="en-US" sz="2400" dirty="0" smtClean="0"/>
              <a:t> 접점을 찾아 평균을 내보았습니다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대략적으로 중국 도시의 </a:t>
            </a:r>
            <a:r>
              <a:rPr lang="en-US" altLang="ko-KR" sz="2400" dirty="0" smtClean="0"/>
              <a:t>PM2.5 </a:t>
            </a:r>
            <a:r>
              <a:rPr lang="ko-KR" altLang="en-US" sz="2400" dirty="0" smtClean="0"/>
              <a:t>지수가 서울에 영향을 끼치는 기간은 대략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일 정도로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087" y="7403328"/>
            <a:ext cx="10446307" cy="22479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245" y="5205615"/>
            <a:ext cx="10519504" cy="2257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901" y="2165022"/>
            <a:ext cx="8012285" cy="29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42008" y="2793358"/>
            <a:ext cx="62471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 smtClean="0"/>
              <a:t>(PM10)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– (2-3)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같은 방식으로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도 측정해보았습니다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결과는 약 </a:t>
            </a:r>
            <a:r>
              <a:rPr lang="en-US" altLang="ko-KR" sz="2400" dirty="0" smtClean="0"/>
              <a:t>2.8</a:t>
            </a:r>
            <a:r>
              <a:rPr lang="ko-KR" altLang="en-US" sz="2400" dirty="0" smtClean="0"/>
              <a:t>일이 나왔습니다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4" y="5289938"/>
            <a:ext cx="7428764" cy="17549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17" y="7535728"/>
            <a:ext cx="7326101" cy="17259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18" y="2388663"/>
            <a:ext cx="9440408" cy="71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400" y="1793834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김광섭</a:t>
            </a:r>
          </a:p>
        </p:txBody>
      </p:sp>
      <p:sp>
        <p:nvSpPr>
          <p:cNvPr id="17" name="TextBox 2"/>
          <p:cNvSpPr txBox="1"/>
          <p:nvPr/>
        </p:nvSpPr>
        <p:spPr>
          <a:xfrm>
            <a:off x="1034637" y="3969514"/>
            <a:ext cx="5091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데이터 분석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결과 </a:t>
            </a:r>
            <a:r>
              <a:rPr lang="en-US" altLang="ko-KR" sz="2800" b="1" dirty="0" smtClean="0"/>
              <a:t>– (2-4)</a:t>
            </a:r>
          </a:p>
          <a:p>
            <a:pPr marL="457200" indent="-457200">
              <a:buFontTx/>
              <a:buChar char="-"/>
            </a:pPr>
            <a:endParaRPr lang="en-US" altLang="ko-KR" sz="2800" b="1" dirty="0" smtClean="0"/>
          </a:p>
          <a:p>
            <a:r>
              <a:rPr lang="ko-KR" altLang="en-US" sz="2400" dirty="0" smtClean="0"/>
              <a:t>결과적으로 </a:t>
            </a:r>
            <a:r>
              <a:rPr lang="en-US" altLang="ko-KR" sz="2400" dirty="0" smtClean="0"/>
              <a:t>PM2.5</a:t>
            </a:r>
            <a:r>
              <a:rPr lang="ko-KR" altLang="en-US" sz="2400" dirty="0" smtClean="0"/>
              <a:t>가 도착하는 시간과 </a:t>
            </a:r>
            <a:r>
              <a:rPr lang="en-US" altLang="ko-KR" sz="2400" dirty="0" smtClean="0"/>
              <a:t>PM10</a:t>
            </a:r>
            <a:r>
              <a:rPr lang="ko-KR" altLang="en-US" sz="2400" dirty="0" smtClean="0"/>
              <a:t>이 서울에 도착하는 시간을 출력해보았습니다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하지만 데이터 컬럼의 수가 너무 부족하여 더 많은 데이터를 변수에 두고 데이터를 분석해보도록 하겠습니다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65" y="5554564"/>
            <a:ext cx="10865694" cy="40420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44" y="2924579"/>
            <a:ext cx="9080415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Picture 4" descr="속도 올린 태풍 힌남노… 부산 '경보' 대구 '주의보' [힌남노 강타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21" y="3207019"/>
            <a:ext cx="5291386" cy="579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7932055" y="4139623"/>
            <a:ext cx="1752922" cy="3537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6" descr="화력발전소, 궁금해? : 네이버 블로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646" y="3207020"/>
            <a:ext cx="6859260" cy="58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46376" y="5581559"/>
            <a:ext cx="152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변경</a:t>
            </a:r>
            <a:r>
              <a:rPr lang="en-US" altLang="ko-KR" sz="3600" b="1" dirty="0" smtClean="0"/>
              <a:t>!!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58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39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89" y="6313054"/>
            <a:ext cx="16703872" cy="15059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b="81375"/>
          <a:stretch/>
        </p:blipFill>
        <p:spPr>
          <a:xfrm>
            <a:off x="623439" y="7788622"/>
            <a:ext cx="16738726" cy="1820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5" y="2014758"/>
            <a:ext cx="8301125" cy="41953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TextBox 2"/>
          <p:cNvSpPr txBox="1"/>
          <p:nvPr/>
        </p:nvSpPr>
        <p:spPr>
          <a:xfrm>
            <a:off x="1142318" y="2859920"/>
            <a:ext cx="725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정보를 </a:t>
            </a:r>
            <a:r>
              <a:rPr lang="ko-KR" altLang="en-US" sz="2800" b="1" dirty="0"/>
              <a:t>가져온 </a:t>
            </a:r>
            <a:r>
              <a:rPr lang="en-US" altLang="ko-KR" sz="2800" b="1" dirty="0"/>
              <a:t>CSV </a:t>
            </a:r>
            <a:r>
              <a:rPr lang="ko-KR" altLang="en-US" sz="2800" b="1" dirty="0"/>
              <a:t>파일을 읽는 </a:t>
            </a:r>
            <a:r>
              <a:rPr lang="ko-KR" altLang="en-US" sz="2800" b="1" dirty="0" smtClean="0"/>
              <a:t>코드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855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142318" y="2859920"/>
            <a:ext cx="944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en-US" altLang="ko-KR" sz="2800" b="1" dirty="0"/>
              <a:t>CSV</a:t>
            </a:r>
            <a:r>
              <a:rPr lang="ko-KR" altLang="en-US" sz="2800" b="1" dirty="0"/>
              <a:t>에서 각 지역의 미세먼지 농도를 구분하는 코드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088" y="3587964"/>
            <a:ext cx="8226597" cy="2558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088" y="6301262"/>
            <a:ext cx="8226596" cy="29005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171633" y="3587964"/>
            <a:ext cx="79365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인천광역시의 농도만 가져오는 코드입니다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가져올 때 필요 없는 부분은 </a:t>
            </a:r>
            <a:r>
              <a:rPr lang="en-US" altLang="ko-KR" sz="2800" dirty="0" err="1"/>
              <a:t>iloc</a:t>
            </a:r>
            <a:r>
              <a:rPr lang="ko-KR" altLang="en-US" sz="2800" dirty="0"/>
              <a:t>로 잘라버리고</a:t>
            </a:r>
            <a:endParaRPr lang="en-US" altLang="ko-KR" sz="2800" dirty="0"/>
          </a:p>
          <a:p>
            <a:r>
              <a:rPr lang="ko-KR" altLang="en-US" sz="2800" dirty="0"/>
              <a:t>다른 정보와 </a:t>
            </a:r>
            <a:r>
              <a:rPr lang="en-US" altLang="ko-KR" sz="2800" dirty="0" err="1"/>
              <a:t>concat</a:t>
            </a:r>
            <a:r>
              <a:rPr lang="ko-KR" altLang="en-US" sz="2800" dirty="0"/>
              <a:t>으로 합칠 것이기 때문에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같은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형식으로 </a:t>
            </a:r>
            <a:r>
              <a:rPr lang="ko-KR" altLang="en-US" sz="2800" dirty="0"/>
              <a:t>만들어주기 위해서 </a:t>
            </a:r>
            <a:r>
              <a:rPr lang="en-US" altLang="ko-KR" sz="2800" dirty="0"/>
              <a:t>transpose()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함수를 이용해서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바꾸고 </a:t>
            </a:r>
            <a:r>
              <a:rPr lang="ko-KR" altLang="en-US" sz="2800" dirty="0"/>
              <a:t>정확하지 않은 </a:t>
            </a:r>
            <a:r>
              <a:rPr lang="en-US" altLang="ko-KR" sz="2800" dirty="0"/>
              <a:t>index</a:t>
            </a:r>
            <a:r>
              <a:rPr lang="ko-KR" altLang="en-US" sz="2800" dirty="0"/>
              <a:t>를 다시 바꿨습니다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그리고 비교를 하기 위해서 </a:t>
            </a:r>
            <a:r>
              <a:rPr lang="en-US" altLang="ko-KR" sz="2800" dirty="0"/>
              <a:t>object</a:t>
            </a:r>
            <a:r>
              <a:rPr lang="ko-KR" altLang="en-US" sz="2800" dirty="0"/>
              <a:t>타입이었던</a:t>
            </a:r>
            <a:endParaRPr lang="en-US" altLang="ko-KR" sz="2800" dirty="0"/>
          </a:p>
          <a:p>
            <a:r>
              <a:rPr lang="ko-KR" altLang="en-US" sz="2800" dirty="0"/>
              <a:t>미세먼지 농도를 정수 타입인 </a:t>
            </a:r>
            <a:r>
              <a:rPr lang="en-US" altLang="ko-KR" sz="2800" dirty="0" err="1"/>
              <a:t>int</a:t>
            </a:r>
            <a:r>
              <a:rPr lang="ko-KR" altLang="en-US" sz="2800" dirty="0"/>
              <a:t>타입으로 바꿨습니다</a:t>
            </a:r>
            <a:r>
              <a:rPr lang="en-US" altLang="ko-KR" sz="2800" dirty="0"/>
              <a:t>.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서울</a:t>
            </a:r>
            <a:r>
              <a:rPr lang="en-US" altLang="ko-KR" sz="2800" dirty="0"/>
              <a:t>, </a:t>
            </a:r>
            <a:r>
              <a:rPr lang="ko-KR" altLang="en-US" sz="2800" dirty="0"/>
              <a:t>사천</a:t>
            </a:r>
            <a:r>
              <a:rPr lang="en-US" altLang="ko-KR" sz="2800" dirty="0"/>
              <a:t> </a:t>
            </a:r>
            <a:r>
              <a:rPr lang="ko-KR" altLang="en-US" sz="2800" dirty="0"/>
              <a:t>그리고 강릉도 같은 방식으로 적용했습니다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17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/>
              <a:t>영동화력발전소의 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83" y="7627272"/>
            <a:ext cx="8749178" cy="17002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45" y="3968962"/>
            <a:ext cx="7521392" cy="50205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49" y="4965470"/>
            <a:ext cx="8691247" cy="1605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811" y="3968962"/>
            <a:ext cx="4792753" cy="6807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81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분당화력발전소의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4600855"/>
            <a:ext cx="8681910" cy="23635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030" y="7306136"/>
            <a:ext cx="8681910" cy="194146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185" y="3748885"/>
            <a:ext cx="4782380" cy="620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67" y="3748885"/>
            <a:ext cx="7495584" cy="5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영흥화력발전소의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57" y="7153838"/>
            <a:ext cx="8610571" cy="20273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49" y="4955605"/>
            <a:ext cx="8647379" cy="19177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49" y="3797332"/>
            <a:ext cx="4551497" cy="6615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91" y="3699008"/>
            <a:ext cx="7481424" cy="54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삼천포화력발전소의 </a:t>
            </a:r>
            <a:r>
              <a:rPr lang="ko-KR" altLang="en-US" sz="2800" b="1" dirty="0"/>
              <a:t>미세먼지와 </a:t>
            </a:r>
            <a:r>
              <a:rPr lang="ko-KR" altLang="en-US" sz="2800" b="1" dirty="0" smtClean="0"/>
              <a:t>강릉의 미세먼지</a:t>
            </a:r>
            <a:r>
              <a:rPr lang="en-US" altLang="ko-KR" sz="2800" b="1" dirty="0"/>
              <a:t>(PM10)</a:t>
            </a:r>
            <a:r>
              <a:rPr lang="ko-KR" altLang="en-US" sz="2800" b="1" dirty="0"/>
              <a:t>의 상관관계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26" y="7220922"/>
            <a:ext cx="8608923" cy="2013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t="13205"/>
          <a:stretch/>
        </p:blipFill>
        <p:spPr>
          <a:xfrm>
            <a:off x="1139626" y="5021062"/>
            <a:ext cx="8608923" cy="18342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26" y="3990122"/>
            <a:ext cx="5104855" cy="6958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585" y="4067987"/>
            <a:ext cx="7555158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599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추진배경(1/2)</a:t>
            </a:r>
            <a:endParaRPr kumimoji="0" lang="ko-KR" altLang="en-US" sz="3400" b="1" i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2008" y="2853782"/>
            <a:ext cx="6155166" cy="5940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" name="TextBox 13"/>
          <p:cNvSpPr txBox="1"/>
          <p:nvPr/>
        </p:nvSpPr>
        <p:spPr>
          <a:xfrm>
            <a:off x="7994799" y="6426606"/>
            <a:ext cx="9213742" cy="3017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미세먼지란 지름이 10㎍(마이크로미터) 미만의 크기 입자로, 2.5㎍ 미만의 초미세먼지의 경우 코점막을 통해 걸러지지 않아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발암물질로 규정(WHO)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되었으며,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암 외에도 심혈관 질환, 폐질환 등 여러 질병을 유발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한다는 많은 연구 결과가 발표</a:t>
            </a: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endParaRPr kumimoji="0" lang="ko-KR" altLang="en-US" sz="2500" b="0" i="0" baseline="0">
              <a:solidFill>
                <a:srgbClr val="000000">
                  <a:alpha val="100000"/>
                </a:srgbClr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6"/>
              </a:buBlip>
              <a:defRPr/>
            </a:pPr>
            <a:r>
              <a:rPr kumimoji="0" lang="ko-KR" altLang="en-US" sz="2500" b="1" i="0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어린이, 노인, 호흡기 질환자 등 </a:t>
            </a:r>
            <a:r>
              <a:rPr kumimoji="0" lang="ko-KR" altLang="en-US" sz="2500" b="1" i="0" baseline="0">
                <a:solidFill>
                  <a:srgbClr val="4F81BD">
                    <a:alpha val="100000"/>
                  </a:srgbClr>
                </a:solidFill>
                <a:latin typeface="D2Coding"/>
              </a:rPr>
              <a:t>민감군은</a:t>
            </a:r>
            <a:r>
              <a:rPr kumimoji="0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일반인보다 더욱 각별한 주의가 필요!</a:t>
            </a:r>
            <a:endParaRPr kumimoji="0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8947102"/>
            <a:ext cx="662660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*사진: 미세먼지 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‘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나쁨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Arial"/>
              </a:rPr>
              <a:t>’</a:t>
            </a:r>
            <a:r>
              <a:rPr kumimoji="0" lang="ko-KR" altLang="en-US" sz="1400" b="1" i="0" baseline="0" dirty="0">
                <a:solidFill>
                  <a:srgbClr val="404040">
                    <a:alpha val="100000"/>
                  </a:srgbClr>
                </a:solidFill>
                <a:latin typeface="D2Coding"/>
              </a:rPr>
              <a:t> 수준을 보인 서울 종로 일대(2023)</a:t>
            </a:r>
            <a:endParaRPr kumimoji="0" lang="ko-KR" altLang="en-US" sz="1400" b="1" i="0" dirty="0">
              <a:solidFill>
                <a:srgbClr val="40404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94799" y="2853782"/>
            <a:ext cx="8832788" cy="3337943"/>
          </a:xfrm>
          <a:prstGeom prst="rect">
            <a:avLst/>
          </a:prstGeom>
          <a:noFill/>
          <a:ln w="38346" cap="flat" cmpd="sng" algn="ctr">
            <a:solidFill>
              <a:srgbClr val="DFE6F7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2992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1863412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김한민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60449" y="2993614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결론</a:t>
            </a:r>
            <a:endParaRPr lang="ko-KR" altLang="en-US" sz="2800" b="1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163258" y="4137170"/>
            <a:ext cx="7621400" cy="60643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서울과 강릉의 상관계수는 높게 나타났습니다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그러나 그래프를 보면 화력발전소가 미세먼지에 미치는 영향은 생각보다 크지 않음을 알 수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어떤 지역은 화력발전소에서</a:t>
            </a:r>
            <a:r>
              <a:rPr lang="en-US" altLang="ko-KR" dirty="0"/>
              <a:t> </a:t>
            </a:r>
            <a:r>
              <a:rPr lang="ko-KR" altLang="en-US" dirty="0" smtClean="0"/>
              <a:t>미세먼지를 많이 배출해도</a:t>
            </a:r>
            <a:r>
              <a:rPr lang="en-US" altLang="ko-KR" dirty="0"/>
              <a:t> </a:t>
            </a:r>
            <a:r>
              <a:rPr lang="ko-KR" altLang="en-US" dirty="0" smtClean="0"/>
              <a:t>대기 중 미세먼지 농도가 높지 않은 경우가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현상이 공장의 측정 기기 오류 때문인지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다른 이유가 있는지는 추가 조사가 필요합니다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1" name="Picture 4" descr="물음표 이미지 모아봤어요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73" y="2817584"/>
            <a:ext cx="7850181" cy="66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화면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08" y="2517163"/>
            <a:ext cx="9940791" cy="68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487858" y="7286363"/>
            <a:ext cx="3962400" cy="126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</a:t>
            </a:r>
            <a:r>
              <a:rPr lang="en-US" altLang="ko-KR" dirty="0" smtClean="0"/>
              <a:t>API 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 지도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실시간 </a:t>
            </a:r>
            <a:r>
              <a:rPr lang="ko-KR" altLang="en-US" dirty="0" err="1" smtClean="0"/>
              <a:t>대기질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CCTV : </a:t>
            </a:r>
            <a:r>
              <a:rPr lang="ko-KR" altLang="en-US" dirty="0" smtClean="0"/>
              <a:t>도시교통 정보센터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842012" y="3983401"/>
            <a:ext cx="1066800" cy="5214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18" idx="0"/>
          </p:cNvCxnSpPr>
          <p:nvPr/>
        </p:nvCxnSpPr>
        <p:spPr>
          <a:xfrm flipV="1">
            <a:off x="8375412" y="1611460"/>
            <a:ext cx="2115827" cy="23719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4"/>
          </p:cNvCxnSpPr>
          <p:nvPr/>
        </p:nvCxnSpPr>
        <p:spPr>
          <a:xfrm>
            <a:off x="8375412" y="4504845"/>
            <a:ext cx="2115827" cy="20436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1239" y="1602277"/>
            <a:ext cx="5201047" cy="4877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3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67911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2326345" y="4251544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창 띄우기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954296" y="3793153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821196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버튼 클릭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355884" y="522681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버튼의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값과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입력값</a:t>
            </a:r>
            <a:r>
              <a:rPr lang="ko-KR" altLang="en-US" dirty="0"/>
              <a:t>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90572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Ajax</a:t>
            </a:r>
            <a:r>
              <a:rPr lang="ko-KR" altLang="en-US" dirty="0"/>
              <a:t> </a:t>
            </a:r>
            <a:r>
              <a:rPr lang="ko-KR" altLang="en-US" dirty="0" smtClean="0"/>
              <a:t>통신을 통한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425260" y="5211720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정보를 통해서 </a:t>
            </a:r>
            <a:r>
              <a:rPr lang="ko-KR" altLang="en-US" dirty="0" err="1" smtClean="0"/>
              <a:t>정보창</a:t>
            </a:r>
            <a:r>
              <a:rPr lang="ko-KR" altLang="en-US" dirty="0" smtClean="0"/>
              <a:t> 함수 호출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326345" y="7151457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결과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954296" y="6693066"/>
            <a:ext cx="838200" cy="773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821196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정보창</a:t>
            </a:r>
            <a:r>
              <a:rPr lang="ko-KR" altLang="en-US" dirty="0" smtClean="0"/>
              <a:t> 호출 함수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355884" y="8126726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매개변수를 통한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API </a:t>
            </a:r>
            <a:r>
              <a:rPr lang="ko-KR" altLang="en-US" dirty="0" smtClean="0"/>
              <a:t>정보 받아오기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890572" y="8111633"/>
            <a:ext cx="2209800" cy="75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Iframe</a:t>
            </a:r>
            <a:r>
              <a:rPr lang="ko-KR" altLang="en-US" dirty="0" smtClean="0"/>
              <a:t>을 통한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화면 띄우기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28" idx="3"/>
            <a:endCxn id="29" idx="1"/>
          </p:cNvCxnSpPr>
          <p:nvPr/>
        </p:nvCxnSpPr>
        <p:spPr>
          <a:xfrm>
            <a:off x="6030996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565684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3100372" y="5603087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030996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565684" y="8509466"/>
            <a:ext cx="13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8" idx="1"/>
          </p:cNvCxnSpPr>
          <p:nvPr/>
        </p:nvCxnSpPr>
        <p:spPr>
          <a:xfrm rot="16200000" flipH="1">
            <a:off x="3326722" y="510861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6200000" flipH="1">
            <a:off x="3326721" y="8014993"/>
            <a:ext cx="598996" cy="389951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468" y="8570733"/>
            <a:ext cx="8277845" cy="1039861"/>
          </a:xfrm>
          <a:prstGeom prst="rect">
            <a:avLst/>
          </a:prstGeom>
        </p:spPr>
      </p:pic>
      <p:cxnSp>
        <p:nvCxnSpPr>
          <p:cNvPr id="50" name="꺾인 연결선 49"/>
          <p:cNvCxnSpPr>
            <a:stCxn id="46" idx="3"/>
            <a:endCxn id="48" idx="2"/>
          </p:cNvCxnSpPr>
          <p:nvPr/>
        </p:nvCxnSpPr>
        <p:spPr>
          <a:xfrm flipV="1">
            <a:off x="10575313" y="8304878"/>
            <a:ext cx="1256632" cy="78578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1"/>
          </p:cNvCxnSpPr>
          <p:nvPr/>
        </p:nvCxnSpPr>
        <p:spPr>
          <a:xfrm flipH="1" flipV="1">
            <a:off x="6207791" y="5797931"/>
            <a:ext cx="1431089" cy="22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실시간뷰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83" y="3267720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1072024" y="3459979"/>
            <a:ext cx="788233" cy="484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191" y="3045650"/>
            <a:ext cx="10943508" cy="525922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638880" y="5623829"/>
            <a:ext cx="9664819" cy="39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7" idx="2"/>
            <a:endCxn id="46" idx="1"/>
          </p:cNvCxnSpPr>
          <p:nvPr/>
        </p:nvCxnSpPr>
        <p:spPr>
          <a:xfrm rot="16200000" flipH="1">
            <a:off x="1488911" y="8282107"/>
            <a:ext cx="785786" cy="83132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49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실시간 뷰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21" name="Picture 2" descr="실시간뷰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6" y="3287204"/>
            <a:ext cx="7189005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815" y="5484225"/>
            <a:ext cx="12236087" cy="4221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45642" y="4374975"/>
            <a:ext cx="1268478" cy="279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  <a:endCxn id="26" idx="3"/>
          </p:cNvCxnSpPr>
          <p:nvPr/>
        </p:nvCxnSpPr>
        <p:spPr>
          <a:xfrm rot="16200000" flipV="1">
            <a:off x="6423134" y="3005651"/>
            <a:ext cx="3946685" cy="696471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9" idx="1"/>
          </p:cNvCxnSpPr>
          <p:nvPr/>
        </p:nvCxnSpPr>
        <p:spPr>
          <a:xfrm rot="10800000">
            <a:off x="3386309" y="6504929"/>
            <a:ext cx="3388975" cy="2829197"/>
          </a:xfrm>
          <a:prstGeom prst="bentConnector3">
            <a:avLst>
              <a:gd name="adj1" fmla="val 9989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52493" y="8461349"/>
            <a:ext cx="10252678" cy="557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75283" y="9164583"/>
            <a:ext cx="1792793" cy="3390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279603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46403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17803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단일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584403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17803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다중 회귀 분석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84403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17803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KNN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584403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038270" y="2597938"/>
            <a:ext cx="6477000" cy="693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2105070" y="2902738"/>
            <a:ext cx="41148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활용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76470" y="4537979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기상청 기상 자료 </a:t>
            </a:r>
            <a:r>
              <a:rPr lang="ko-KR" altLang="en-US" dirty="0" err="1" smtClean="0">
                <a:solidFill>
                  <a:schemeClr val="tx1"/>
                </a:solidFill>
              </a:rPr>
              <a:t>개방포털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기온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강수량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바람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습도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343070" y="3969538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876470" y="6348615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대기질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서울시 미세먼지 농도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343070" y="5780174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470" y="8121153"/>
            <a:ext cx="4953000" cy="1031759"/>
          </a:xfrm>
          <a:prstGeom prst="rect">
            <a:avLst/>
          </a:prstGeom>
          <a:solidFill>
            <a:srgbClr val="C3D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서울 특별시 대기환경 정보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양천구 미세먼지 데이터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1343070" y="7552712"/>
            <a:ext cx="1143000" cy="1143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가공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1536" y="3193354"/>
            <a:ext cx="15344409" cy="6411628"/>
            <a:chOff x="895351" y="1790700"/>
            <a:chExt cx="16406890" cy="76698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351" y="1790700"/>
              <a:ext cx="13182600" cy="766987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4349492" y="1790700"/>
              <a:ext cx="2952749" cy="76698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4566224" y="2086598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실시간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대기질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9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52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7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089" y="2409716"/>
            <a:ext cx="11560689" cy="7244923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</a:t>
            </a:r>
            <a:r>
              <a:rPr lang="ko-KR" altLang="en-US" sz="2800" b="1" dirty="0" err="1" smtClean="0"/>
              <a:t>속성들간의</a:t>
            </a:r>
            <a:r>
              <a:rPr lang="ko-KR" altLang="en-US" sz="2800" b="1" dirty="0" smtClean="0"/>
              <a:t> 상관계수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44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8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02993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(</a:t>
            </a:r>
            <a:r>
              <a:rPr lang="ko-KR" altLang="en-US" sz="2800" b="1" dirty="0" smtClean="0"/>
              <a:t>단일 </a:t>
            </a:r>
            <a:r>
              <a:rPr lang="ko-KR" altLang="en-US" sz="2800" b="1" dirty="0" err="1" smtClean="0"/>
              <a:t>선형회귀</a:t>
            </a:r>
            <a:r>
              <a:rPr lang="ko-KR" altLang="en-US" sz="2800" b="1" dirty="0" smtClean="0"/>
              <a:t> 분석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035546" y="6441249"/>
            <a:ext cx="3440363" cy="549748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57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164" y="1084153"/>
            <a:ext cx="12232228" cy="82643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594094" y="5350228"/>
            <a:ext cx="5124855" cy="34181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48213" y="4876232"/>
            <a:ext cx="4513209" cy="2600551"/>
          </a:xfrm>
          <a:prstGeom prst="wedgeRoundRectCallout">
            <a:avLst>
              <a:gd name="adj1" fmla="val 70685"/>
              <a:gd name="adj2" fmla="val 34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PM25</a:t>
            </a:r>
            <a:r>
              <a:rPr lang="ko-KR" altLang="en-US" dirty="0"/>
              <a:t>와 </a:t>
            </a:r>
            <a:r>
              <a:rPr lang="en-US" altLang="ko-KR" dirty="0"/>
              <a:t>PM10</a:t>
            </a:r>
            <a:r>
              <a:rPr lang="ko-KR" altLang="en-US" dirty="0"/>
              <a:t>대가 비슷한 데이터 활용</a:t>
            </a:r>
            <a:endParaRPr lang="en-US" altLang="ko-KR" dirty="0"/>
          </a:p>
          <a:p>
            <a:pPr algn="ctr"/>
            <a:r>
              <a:rPr lang="ko-KR" altLang="en-US" dirty="0"/>
              <a:t>해당 그래프는 </a:t>
            </a:r>
            <a:r>
              <a:rPr lang="en-US" altLang="ko-KR" dirty="0"/>
              <a:t>[</a:t>
            </a:r>
            <a:r>
              <a:rPr lang="ko-KR" altLang="en-US" dirty="0"/>
              <a:t>기온 </a:t>
            </a:r>
            <a:r>
              <a:rPr lang="en-US" altLang="ko-KR" dirty="0"/>
              <a:t>– pm25]</a:t>
            </a:r>
            <a:r>
              <a:rPr lang="ko-KR" altLang="en-US" dirty="0"/>
              <a:t>의 관계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그래프가 유추되지 않기에</a:t>
            </a:r>
            <a:endParaRPr lang="en-US" altLang="ko-KR" dirty="0"/>
          </a:p>
          <a:p>
            <a:pPr algn="ctr"/>
            <a:r>
              <a:rPr lang="ko-KR" altLang="en-US" dirty="0"/>
              <a:t>단일 </a:t>
            </a:r>
            <a:r>
              <a:rPr lang="ko-KR" altLang="en-US" dirty="0" err="1"/>
              <a:t>선형회귀</a:t>
            </a:r>
            <a:r>
              <a:rPr lang="ko-KR" altLang="en-US" dirty="0"/>
              <a:t> 모델은 맞지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279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9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69" y="3170238"/>
            <a:ext cx="16411533" cy="5201293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6412618" y="8488736"/>
            <a:ext cx="9448800" cy="1071207"/>
          </a:xfrm>
          <a:prstGeom prst="wedgeRoundRectCallout">
            <a:avLst>
              <a:gd name="adj1" fmla="val -55841"/>
              <a:gd name="adj2" fmla="val -49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활용된 데이터에서 </a:t>
            </a:r>
            <a:r>
              <a:rPr lang="en-US" altLang="ko-KR" dirty="0" smtClean="0"/>
              <a:t>PM25</a:t>
            </a:r>
            <a:r>
              <a:rPr lang="ko-KR" altLang="en-US" dirty="0" smtClean="0"/>
              <a:t>를 종속변수로 한 다중 선형 회귀 분석 </a:t>
            </a:r>
            <a:r>
              <a:rPr lang="ko-KR" altLang="en-US" dirty="0"/>
              <a:t>모</a:t>
            </a:r>
            <a:r>
              <a:rPr lang="ko-KR" altLang="en-US" dirty="0" smtClean="0"/>
              <a:t>델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366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863412"/>
            <a:ext cx="3596602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추진배경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/2</a:t>
            </a:r>
            <a:r>
              <a:rPr kumimoji="0" lang="ko-KR" altLang="en-US" sz="3400" b="1" i="0" baseline="0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135988" y="5353681"/>
            <a:ext cx="7843980" cy="3364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3435" y="3560097"/>
            <a:ext cx="7940823" cy="5158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" name="TextBox 19"/>
          <p:cNvSpPr txBox="1"/>
          <p:nvPr/>
        </p:nvSpPr>
        <p:spPr>
          <a:xfrm>
            <a:off x="9294678" y="3539500"/>
            <a:ext cx="7894830" cy="1342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7"/>
              </a:buBlip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각 나라별 미세먼지 기준이 다르며, 한국 환경부의 경우 미세먼지를 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‘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좋음-보통-나쁨-매우나쁨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’</a:t>
            </a: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 </a:t>
            </a:r>
            <a:b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</a:b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4단계로 분류하고, 기준별 각 대안방안을 마련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</p:spTree>
    <p:extLst>
      <p:ext uri="{BB962C8B-B14F-4D97-AF65-F5344CB8AC3E}">
        <p14:creationId xmlns:p14="http://schemas.microsoft.com/office/powerpoint/2010/main" val="30522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55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10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다중 </a:t>
            </a:r>
            <a:r>
              <a:rPr lang="ko-KR" altLang="en-US" sz="2800" b="1" dirty="0" smtClean="0"/>
              <a:t>회귀 </a:t>
            </a:r>
            <a:r>
              <a:rPr lang="ko-KR" altLang="en-US" sz="2800" b="1" dirty="0"/>
              <a:t>분석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85850" y="3195501"/>
            <a:ext cx="16002000" cy="6313985"/>
            <a:chOff x="1085850" y="1665457"/>
            <a:chExt cx="16002000" cy="78440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300" y="2150264"/>
              <a:ext cx="8915400" cy="4910258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57300" y="7933099"/>
              <a:ext cx="14962327" cy="157638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805694" y="1665457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예측 수치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85850" y="7501982"/>
              <a:ext cx="3818611" cy="792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20</a:t>
              </a:r>
              <a:r>
                <a:rPr lang="ko-KR" altLang="en-US" dirty="0" smtClean="0"/>
                <a:t>일의 </a:t>
              </a:r>
              <a:r>
                <a:rPr lang="en-US" altLang="ko-KR" dirty="0" smtClean="0"/>
                <a:t>PM25 </a:t>
              </a:r>
              <a:r>
                <a:rPr lang="ko-KR" altLang="en-US" dirty="0" smtClean="0"/>
                <a:t>실제 수치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14082" y="6058736"/>
              <a:ext cx="2291612" cy="5325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19600" y="8470029"/>
              <a:ext cx="1981200" cy="6973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13106400" y="6058736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실시간 </a:t>
              </a:r>
              <a:r>
                <a:rPr lang="ko-KR" altLang="en-US" dirty="0" err="1" smtClean="0"/>
                <a:t>대기질</a:t>
              </a:r>
              <a:r>
                <a:rPr lang="ko-KR" altLang="en-US" dirty="0" smtClean="0"/>
                <a:t> 데이터</a:t>
              </a:r>
              <a:endParaRPr lang="en-US" altLang="ko-KR" dirty="0" smtClean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583553" y="2150264"/>
              <a:ext cx="6504297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실패 원인 </a:t>
              </a:r>
              <a:r>
                <a:rPr lang="en-US" altLang="ko-KR" dirty="0" smtClean="0"/>
                <a:t>:</a:t>
              </a:r>
            </a:p>
            <a:p>
              <a:pPr algn="ctr"/>
              <a:r>
                <a:rPr lang="ko-KR" altLang="en-US" dirty="0"/>
                <a:t>풍향같은 경우 목적형 데이터 이므로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목적형 데이터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범주형 데이터의 구분이 필요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421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56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데이터분석</a:t>
            </a:r>
            <a:r>
              <a:rPr lang="en-US" altLang="ko-KR" sz="2800" b="1" dirty="0" smtClean="0"/>
              <a:t>(KNN, </a:t>
            </a:r>
            <a:r>
              <a:rPr lang="en-US" altLang="ko-KR" sz="2800" b="1" dirty="0"/>
              <a:t>K-nearest </a:t>
            </a:r>
            <a:r>
              <a:rPr lang="en-US" altLang="ko-KR" sz="2800" b="1" dirty="0" smtClean="0"/>
              <a:t>neighbors </a:t>
            </a:r>
            <a:r>
              <a:rPr lang="ko-KR" altLang="en-US" sz="2800" b="1" dirty="0" smtClean="0"/>
              <a:t>모델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618538" y="3219374"/>
            <a:ext cx="15023851" cy="6350308"/>
            <a:chOff x="838200" y="1508177"/>
            <a:chExt cx="16464041" cy="7952399"/>
          </a:xfrm>
        </p:grpSpPr>
        <p:sp>
          <p:nvSpPr>
            <p:cNvPr id="29" name="직사각형 28"/>
            <p:cNvSpPr/>
            <p:nvPr/>
          </p:nvSpPr>
          <p:spPr>
            <a:xfrm>
              <a:off x="14349492" y="1508177"/>
              <a:ext cx="2952749" cy="7952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566224" y="1720866"/>
              <a:ext cx="2519284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설명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555265"/>
              <a:ext cx="13239907" cy="787489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4625716" y="6605529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결측치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625716" y="5511593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2014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~ 2023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양천구 데이터 활용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4625716" y="337906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기상청 기상 자료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개방포털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데이터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4625716" y="4448455"/>
              <a:ext cx="2400300" cy="902244"/>
            </a:xfrm>
            <a:prstGeom prst="rect">
              <a:avLst/>
            </a:prstGeom>
            <a:solidFill>
              <a:srgbClr val="C3D6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서울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특별시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대기환경 정보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5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57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028606" y="2540999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06259" y="3144986"/>
            <a:ext cx="14814964" cy="6462622"/>
            <a:chOff x="990600" y="1559362"/>
            <a:chExt cx="16407610" cy="80482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0098" y="5829070"/>
              <a:ext cx="15768702" cy="377853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600" y="1583175"/>
              <a:ext cx="8036637" cy="41344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4551" y="1559362"/>
              <a:ext cx="8163659" cy="415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58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1138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/>
            </a:r>
            <a:b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</a:b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3123214"/>
            <a:ext cx="12415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K-nearest </a:t>
            </a:r>
            <a:r>
              <a:rPr lang="en-US" altLang="ko-KR" sz="2800" b="1" dirty="0"/>
              <a:t>neighbors </a:t>
            </a:r>
            <a:r>
              <a:rPr lang="ko-KR" altLang="en-US" sz="2800" b="1" dirty="0"/>
              <a:t>모델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873" y="820654"/>
            <a:ext cx="10858501" cy="86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59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14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779680" y="3245651"/>
            <a:ext cx="14868122" cy="6466486"/>
            <a:chOff x="857250" y="1559146"/>
            <a:chExt cx="16670332" cy="808370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" y="1559146"/>
              <a:ext cx="11283179" cy="808370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217366" y="4459344"/>
              <a:ext cx="3517434" cy="2283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Max-Min Scaling </a:t>
              </a:r>
              <a:r>
                <a:rPr lang="ko-KR" altLang="en-US" dirty="0" smtClean="0"/>
                <a:t>활용</a:t>
              </a:r>
              <a:endParaRPr lang="en-US" altLang="ko-KR" dirty="0" smtClean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74753" y="8014439"/>
              <a:ext cx="5252829" cy="1538212"/>
            </a:xfrm>
            <a:prstGeom prst="rect">
              <a:avLst/>
            </a:prstGeom>
          </p:spPr>
        </p:pic>
        <p:sp>
          <p:nvSpPr>
            <p:cNvPr id="21" name="모서리가 둥근 사각형 설명선 20"/>
            <p:cNvSpPr/>
            <p:nvPr/>
          </p:nvSpPr>
          <p:spPr>
            <a:xfrm>
              <a:off x="13511270" y="6016891"/>
              <a:ext cx="3390900" cy="1451518"/>
            </a:xfrm>
            <a:prstGeom prst="wedgeRoundRectCallout">
              <a:avLst>
                <a:gd name="adj1" fmla="val -42920"/>
                <a:gd name="adj2" fmla="val 767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해당 모델의 정확도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34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60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15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619560" y="2954908"/>
            <a:ext cx="15188361" cy="6752233"/>
            <a:chOff x="914401" y="1145176"/>
            <a:chExt cx="16704778" cy="832847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1" y="1714500"/>
              <a:ext cx="8000999" cy="77591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5990" y="3149055"/>
              <a:ext cx="8413189" cy="63246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5099" y="1145176"/>
              <a:ext cx="7914701" cy="1991552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1277600" y="3206093"/>
              <a:ext cx="762000" cy="6858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2249" y="2343149"/>
              <a:ext cx="1380551" cy="3705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>
              <a:endCxn id="27" idx="1"/>
            </p:cNvCxnSpPr>
            <p:nvPr/>
          </p:nvCxnSpPr>
          <p:spPr>
            <a:xfrm>
              <a:off x="10972800" y="2713654"/>
              <a:ext cx="416392" cy="5928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4197" y="6763420"/>
            <a:ext cx="5058289" cy="233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053" y="1794163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핵심코드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및 시행착오(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lang="en-US" altLang="ko-KR" sz="3400" b="1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-</a:t>
            </a:r>
            <a:r>
              <a:rPr lang="ko-KR" altLang="en-US" sz="3400" b="1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허광혁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911053" y="2584878"/>
            <a:ext cx="1241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algn="l" rtl="0" eaLnBrk="0" latinLnBrk="0" hangingPunct="0">
              <a:defRPr kumimoji="1" lang="en-US" altLang="en-US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데이터분석</a:t>
            </a:r>
            <a:r>
              <a:rPr lang="en-US" altLang="ko-KR" sz="2800" b="1" dirty="0"/>
              <a:t>(KNN, K-nearest neighbors </a:t>
            </a:r>
            <a:r>
              <a:rPr lang="ko-KR" altLang="en-US" sz="2800" b="1" dirty="0"/>
              <a:t>모델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516250" y="3176362"/>
            <a:ext cx="14866694" cy="6535775"/>
            <a:chOff x="1066800" y="1795141"/>
            <a:chExt cx="15621000" cy="755448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800" y="1795141"/>
              <a:ext cx="15621000" cy="636411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955" y="6327938"/>
              <a:ext cx="8948845" cy="3021688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3716000" y="8158711"/>
              <a:ext cx="1447800" cy="11856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7300" y="1820498"/>
              <a:ext cx="7696200" cy="3615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4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8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3045" name="그림 230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790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23047" name="그림 230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049" name="TextBox 2304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61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grpSp>
        <p:nvGrpSpPr>
          <p:cNvPr id="2279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3051" name="그림 230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101" name="TextBox 23100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4</a:t>
            </a:r>
            <a:r>
              <a:rPr lang="ko-KR" altLang="en-US" sz="3000" b="1" dirty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결과 보고</a:t>
            </a:r>
            <a:endParaRPr lang="ko-KR" altLang="en-US" sz="3000" b="1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3079" y="1681919"/>
            <a:ext cx="8302688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393752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400" b="1" i="0" baseline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소감</a:t>
            </a:r>
            <a:endParaRPr lang="ko-KR" altLang="en-US" sz="3400" b="1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7" name="표 16"/>
          <p:cNvGraphicFramePr/>
          <p:nvPr>
            <p:extLst>
              <p:ext uri="{D42A27DB-BD31-4B8C-83A1-F6EECF244321}">
                <p14:modId xmlns:p14="http://schemas.microsoft.com/office/powerpoint/2010/main" val="2192538068"/>
              </p:ext>
            </p:extLst>
          </p:nvPr>
        </p:nvGraphicFramePr>
        <p:xfrm>
          <a:off x="1261810" y="2701456"/>
          <a:ext cx="15573454" cy="6629845"/>
        </p:xfrm>
        <a:graphic>
          <a:graphicData uri="http://schemas.openxmlformats.org/drawingml/2006/table">
            <a:tbl>
              <a:tblPr firstRow="1" bandRow="1"/>
              <a:tblGrid>
                <a:gridCol w="201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61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담당자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5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내용</a:t>
                      </a:r>
                      <a:endParaRPr kumimoji="0" lang="ko-KR" altLang="en-US" sz="25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전민경</a:t>
                      </a: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6120" lvl="1" indent="-329975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김광섭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김유진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김한민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endParaRPr kumimoji="1" lang="ko-KR" altLang="en-US" sz="2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4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허광혁</a:t>
                      </a:r>
                      <a:endParaRPr kumimoji="1" lang="ko-KR" altLang="en-US" sz="2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marR="0" lvl="0" indent="-368348" algn="l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/>
                        <a:buBlip>
                          <a:blip r:embed="rId6"/>
                        </a:buBlip>
                        <a:tabLst/>
                        <a:defRPr/>
                      </a:pPr>
                      <a:endParaRPr kumimoji="1" lang="ko-KR" altLang="en-US" sz="2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22" y="5138888"/>
            <a:ext cx="18286533" cy="5168745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034" y="566230"/>
            <a:ext cx="17024949" cy="9145319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15</a:t>
            </a:r>
          </a:p>
        </p:txBody>
      </p:sp>
      <p:grpSp>
        <p:nvGrpSpPr>
          <p:cNvPr id="15" name="그룹 1002"/>
          <p:cNvGrpSpPr/>
          <p:nvPr/>
        </p:nvGrpSpPr>
        <p:grpSpPr>
          <a:xfrm>
            <a:off x="624112" y="566301"/>
            <a:ext cx="17025489" cy="9144875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8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7599"/>
              </p:ext>
            </p:extLst>
          </p:nvPr>
        </p:nvGraphicFramePr>
        <p:xfrm>
          <a:off x="634672" y="1597864"/>
          <a:ext cx="17025556" cy="8296209"/>
        </p:xfrm>
        <a:graphic>
          <a:graphicData uri="http://schemas.openxmlformats.org/drawingml/2006/table">
            <a:tbl>
              <a:tblPr firstRow="1" bandRow="1"/>
              <a:tblGrid>
                <a:gridCol w="7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44477433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2090249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14648951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9408573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9463212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3068346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07504732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97424214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021245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784007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4145124851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554746976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187086592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2639626505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989459857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641301159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212541873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531774810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3707861554"/>
                    </a:ext>
                  </a:extLst>
                </a:gridCol>
                <a:gridCol w="399868">
                  <a:extLst>
                    <a:ext uri="{9D8B030D-6E8A-4147-A177-3AD203B41FA5}">
                      <a16:colId xmlns:a16="http://schemas.microsoft.com/office/drawing/2014/main" val="1600696357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21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22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23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24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25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26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27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28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kern="1000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29</a:t>
                      </a:r>
                      <a:endParaRPr lang="en-US" altLang="ko-KR" sz="2000" b="0" i="0" u="none" strike="noStrike" kern="1000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돋움"/>
                          <a:ea typeface="돋움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29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돋움"/>
                        <a:ea typeface="돋움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 및 계획 수립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5264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주제 선정 및 역할분담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일정계획 수립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baseline="0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수행계획서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작성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(+</a:t>
                      </a:r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다이어그램</a:t>
                      </a:r>
                      <a:r>
                        <a:rPr lang="en-US" altLang="ko-KR" sz="2000" b="0" i="0" u="none" strike="noStrike" baseline="0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  <a:endParaRPr lang="ko-KR" altLang="en-US" sz="2000" b="0" i="0" u="none" strike="noStrike" baseline="0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기획안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dirty="0">
                          <a:latin typeface="돋움"/>
                          <a:ea typeface="돋움"/>
                        </a:rPr>
                        <a:t>  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정보구조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화면구조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백엔드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067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수집 및 가공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  <a:ea typeface="돋움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분석 기반 예측모델 설계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4708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8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농도 예측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6633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9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CCTV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영상정보 제공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149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10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실시간 미세먼지 정보 제공 기능 구현</a:t>
                      </a: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4799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11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안심여행지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추천 기능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23792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12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미세먼지 관련 뉴스 제공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237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프론트 개발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53958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13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메인화면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로그인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회원가입 등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92186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14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핵심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/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세부기능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화면 구현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5034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테스트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9215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15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기능 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986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16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 보고서  작성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07231"/>
                  </a:ext>
                </a:extLst>
              </a:tr>
              <a:tr h="3474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 smtClean="0">
                          <a:latin typeface="돋움"/>
                          <a:ea typeface="돋움"/>
                        </a:rPr>
                        <a:t>17</a:t>
                      </a: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최종발표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359722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000" dirty="0">
                        <a:latin typeface="돋움"/>
                        <a:ea typeface="돋움"/>
                      </a:endParaRPr>
                    </a:p>
                  </a:txBody>
                  <a:tcPr marL="7817" marR="7817" marT="7818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3276"/>
                  </a:ext>
                </a:extLst>
              </a:tr>
            </a:tbl>
          </a:graphicData>
        </a:graphic>
      </p:graphicFrame>
      <p:grpSp>
        <p:nvGrpSpPr>
          <p:cNvPr id="24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063435" y="517428"/>
            <a:ext cx="4569557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5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휴먼엑스포"/>
              </a:rPr>
              <a:t>. 추진일정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휴먼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3638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25605" name="그림 256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5094" name="Group 2"/>
          <p:cNvGrpSpPr/>
          <p:nvPr/>
        </p:nvGrpSpPr>
        <p:grpSpPr>
          <a:xfrm>
            <a:off x="620579" y="2053861"/>
            <a:ext cx="17029200" cy="6167891"/>
            <a:chOff x="620579" y="2053861"/>
            <a:chExt cx="17029200" cy="6167891"/>
          </a:xfrm>
        </p:grpSpPr>
        <p:pic>
          <p:nvPicPr>
            <p:cNvPr id="25607" name="그림 2560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2053861"/>
              <a:ext cx="17029200" cy="6167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8" name="TextBox 25607"/>
          <p:cNvSpPr txBox="1"/>
          <p:nvPr/>
        </p:nvSpPr>
        <p:spPr>
          <a:xfrm>
            <a:off x="5632993" y="4456861"/>
            <a:ext cx="7005937" cy="1361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400" b="1" i="0" baseline="0">
                <a:solidFill>
                  <a:srgbClr val="2C2C2C">
                    <a:alpha val="100000"/>
                  </a:srgbClr>
                </a:solidFill>
                <a:latin typeface="휴먼둥근헤드라인"/>
              </a:rPr>
              <a:t>감사합니다</a:t>
            </a:r>
            <a:endParaRPr kumimoji="1" lang="ko-KR" altLang="en-US" sz="8400" b="1" i="0">
              <a:solidFill>
                <a:srgbClr val="2C2C2C">
                  <a:alpha val="100000"/>
                </a:srgbClr>
              </a:solidFill>
              <a:latin typeface="휴먼둥근헤드라인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 smtClean="0">
                <a:solidFill>
                  <a:srgbClr val="FFFFFF">
                    <a:alpha val="100000"/>
                  </a:srgbClr>
                </a:solidFill>
                <a:latin typeface="Calibri"/>
              </a:rPr>
              <a:t>23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1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9626" y="2500820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타 미세먼지 분석 프로젝트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graphicFrame>
        <p:nvGraphicFramePr>
          <p:cNvPr id="15" name="표 14"/>
          <p:cNvGraphicFramePr/>
          <p:nvPr>
            <p:extLst>
              <p:ext uri="{D42A27DB-BD31-4B8C-83A1-F6EECF244321}">
                <p14:modId xmlns:p14="http://schemas.microsoft.com/office/powerpoint/2010/main" val="131051457"/>
              </p:ext>
            </p:extLst>
          </p:nvPr>
        </p:nvGraphicFramePr>
        <p:xfrm>
          <a:off x="1139626" y="3213155"/>
          <a:ext cx="16160973" cy="6116262"/>
        </p:xfrm>
        <a:graphic>
          <a:graphicData uri="http://schemas.openxmlformats.org/drawingml/2006/table">
            <a:tbl>
              <a:tblPr firstRow="1" bandRow="1"/>
              <a:tblGrid>
                <a:gridCol w="356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3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0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프로젝트명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2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D2Coding"/>
                        </a:rPr>
                        <a:t>담당 업무</a:t>
                      </a:r>
                      <a:endParaRPr kumimoji="0" lang="ko-KR" altLang="en-US" sz="2200" b="1" i="0">
                        <a:solidFill>
                          <a:srgbClr val="FFFFFF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머신러닝</a:t>
                      </a: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기반 미세먼지 </a:t>
                      </a:r>
                      <a:b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데이터 분석 프로젝트</a:t>
                      </a: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서울대공원을 기준으로 한 미세먼지 수치와 관광객 수의 상관관계 </a:t>
                      </a:r>
                      <a:r>
                        <a:rPr kumimoji="1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조사</a:t>
                      </a:r>
                      <a:endParaRPr kumimoji="1" lang="en-US" altLang="ko-KR" sz="22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: 미세먼지 수치가 높을 때 관광객 수 감소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, </a:t>
                      </a: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수치가 낮을 때 관광객 수 증가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94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현황 확인 프로젝트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대한민국 미세먼지 현황 분석, 서울시 교통량과 미세먼지 농도의 상관 관계 분석, 풍향과 서울시 미세먼지 농도의 상관 관계 분석, 중국 미세먼지와 서울시 미세먼지 농도의 상관관계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대한민국의 미세먼지 농도는 중국의 미세먼지 영향을 받음, 서울시 교통량과 서울시의 미세먼지 농도는 상관관계가 있음, 서풍이 많이 불수록 미세먼지 농도가 높아짐, 중국 도시의 미세먼지와 서울 미세먼지의 상관관계가 </a:t>
                      </a:r>
                      <a:r>
                        <a:rPr kumimoji="0" lang="ko-KR" altLang="en-US" sz="2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있음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기후와 경제를 이용한 미세먼지 예측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미세먼지 예측 및 미세먼지에 양향을 주는 변수 파악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독립변수로 기후 / 코스피 / 석유 소비량 / 경유 소비량 데이터 활용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3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계절별 미세먼지 </a:t>
                      </a:r>
                      <a:b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</a:b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농도 분석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월(계절) / 측정소 / 저년도 대비 미세먼지의 수치 파악 분석</a:t>
                      </a:r>
                    </a:p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결과 : 여름이 가장 미세먼지 농도가 낮고 겨울이 가장 높음</a:t>
                      </a:r>
                      <a:endParaRPr kumimoji="0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626" y="2600356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미세미세(미세먼지, 초미세먼지 지도)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80209" y="3481268"/>
            <a:ext cx="4341040" cy="3899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국내 전국의 </a:t>
            </a:r>
            <a:r>
              <a:rPr kumimoji="0" lang="ko-KR" altLang="en-US" sz="2500" b="1" i="1" baseline="0">
                <a:solidFill>
                  <a:srgbClr val="6182D6"/>
                </a:solidFill>
                <a:latin typeface="D2Coding"/>
              </a:rPr>
              <a:t>읍/면/동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을 입력하면 실시간 미세먼지 등급을 한 눈에 조회 가능</a:t>
            </a: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500" b="1" i="1" baseline="0">
              <a:solidFill>
                <a:schemeClr val="tx1"/>
              </a:solidFill>
              <a:latin typeface="D2Coding"/>
            </a:endParaRP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BUT </a:t>
            </a:r>
          </a:p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WHO 논문에서 임시목표로 삼으라고 몇 가지 농도를 제시한 것을 참고하여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개발자 마음대로 미세먼지 기준을 8단계로 구분</a:t>
            </a:r>
            <a:endParaRPr kumimoji="0" lang="ko-KR" altLang="en-US" sz="2500" b="1" i="1">
              <a:solidFill>
                <a:srgbClr val="6182D6">
                  <a:alpha val="100000"/>
                </a:srgbClr>
              </a:solidFill>
              <a:latin typeface="D2Coding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435219"/>
            <a:ext cx="10923154" cy="5715547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23299" y="7692142"/>
            <a:ext cx="8461433" cy="1885571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0765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-12614" y="5137779"/>
            <a:ext cx="18286156" cy="5169540"/>
            <a:chOff x="-12614" y="5137779"/>
            <a:chExt cx="18286156" cy="5169540"/>
          </a:xfrm>
        </p:grpSpPr>
        <p:pic>
          <p:nvPicPr>
            <p:cNvPr id="7173" name="그림 71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5137779"/>
              <a:ext cx="18286156" cy="51695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4" name="Group 2"/>
          <p:cNvGrpSpPr/>
          <p:nvPr/>
        </p:nvGrpSpPr>
        <p:grpSpPr>
          <a:xfrm>
            <a:off x="620579" y="563477"/>
            <a:ext cx="17029200" cy="9148660"/>
            <a:chOff x="620579" y="563477"/>
            <a:chExt cx="17029200" cy="9148660"/>
          </a:xfrm>
        </p:grpSpPr>
        <p:pic>
          <p:nvPicPr>
            <p:cNvPr id="7175" name="그림 717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579" y="563477"/>
              <a:ext cx="17029200" cy="91486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6" name="Group 3"/>
          <p:cNvGrpSpPr/>
          <p:nvPr/>
        </p:nvGrpSpPr>
        <p:grpSpPr>
          <a:xfrm>
            <a:off x="911053" y="495213"/>
            <a:ext cx="4950511" cy="987244"/>
            <a:chOff x="911053" y="495213"/>
            <a:chExt cx="4950511" cy="987244"/>
          </a:xfrm>
        </p:grpSpPr>
        <p:pic>
          <p:nvPicPr>
            <p:cNvPr id="7177" name="그림 71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911053" y="495213"/>
              <a:ext cx="4950511" cy="9872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59" name="TextBox 7258"/>
          <p:cNvSpPr txBox="1"/>
          <p:nvPr/>
        </p:nvSpPr>
        <p:spPr>
          <a:xfrm>
            <a:off x="15989543" y="9724864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 dirty="0">
                <a:solidFill>
                  <a:srgbClr val="FFFFFF">
                    <a:alpha val="100000"/>
                  </a:srgbClr>
                </a:solidFill>
                <a:latin typeface="D2Coding"/>
              </a:rPr>
              <a:t>4</a:t>
            </a:r>
            <a:endParaRPr kumimoji="0" lang="en-US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9626" y="1763369"/>
            <a:ext cx="6092674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400" b="1" i="0" baseline="0" dirty="0" err="1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유사서비스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 분석(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3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/</a:t>
            </a:r>
            <a:r>
              <a:rPr kumimoji="0" lang="en-US" altLang="ko-KR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6</a:t>
            </a:r>
            <a:r>
              <a:rPr kumimoji="0" lang="ko-KR" altLang="en-US" sz="3400" b="1" i="0" baseline="0" dirty="0" smtClean="0">
                <a:solidFill>
                  <a:srgbClr val="1B1760">
                    <a:alpha val="100000"/>
                  </a:srgbClr>
                </a:solidFill>
                <a:latin typeface="D2Coding"/>
              </a:rPr>
              <a:t>)</a:t>
            </a:r>
            <a:endParaRPr kumimoji="0" lang="ko-KR" altLang="en-US" sz="3400" b="1" i="0" dirty="0">
              <a:solidFill>
                <a:srgbClr val="1B176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35" y="568222"/>
            <a:ext cx="464574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2</a:t>
            </a:r>
            <a:r>
              <a:rPr kumimoji="0" lang="ko-KR" altLang="en-US" sz="3000" b="1" i="0" baseline="0" dirty="0" smtClean="0">
                <a:solidFill>
                  <a:srgbClr val="FFFFFF">
                    <a:alpha val="100000"/>
                  </a:srgbClr>
                </a:solidFill>
                <a:latin typeface="D2Coding"/>
              </a:rPr>
              <a:t>. 배경 및 필요성</a:t>
            </a:r>
            <a:endParaRPr kumimoji="0" lang="ko-KR" altLang="en-US" sz="3000" b="1" i="0" dirty="0">
              <a:solidFill>
                <a:srgbClr val="FFFFFF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9626" y="2396692"/>
            <a:ext cx="15154680" cy="59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8348" lvl="0" indent="-368348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/>
              <a:buBlip>
                <a:blip r:embed="rId5"/>
              </a:buBlip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D2Coding"/>
              </a:rPr>
              <a:t>대기환경정보(네이버)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D2Coding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1360" y="7994798"/>
            <a:ext cx="7617026" cy="852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1시간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 단위로 전국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시/군/구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의 실시간 미세먼지 등급을 </a:t>
            </a:r>
            <a:r>
              <a:rPr kumimoji="0" lang="ko-KR" altLang="en-US" sz="2500" b="1" i="1" baseline="0">
                <a:solidFill>
                  <a:srgbClr val="6182D6">
                    <a:alpha val="100000"/>
                  </a:srgbClr>
                </a:solidFill>
                <a:latin typeface="D2Coding"/>
              </a:rPr>
              <a:t>환경부 4단계</a:t>
            </a:r>
            <a:r>
              <a:rPr kumimoji="0" lang="ko-KR" altLang="en-US" sz="2500" b="1" i="1" baseline="0">
                <a:solidFill>
                  <a:srgbClr val="404040"/>
                </a:solidFill>
                <a:latin typeface="D2Coding"/>
              </a:rPr>
              <a:t>로 한 눈에 조회 가능</a:t>
            </a:r>
            <a:endParaRPr kumimoji="0" lang="ko-KR" altLang="en-US" sz="2500" b="1" i="1">
              <a:solidFill>
                <a:srgbClr val="404040"/>
              </a:solidFill>
              <a:latin typeface="D2Coding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92008" y="3277604"/>
            <a:ext cx="7159881" cy="6050452"/>
          </a:xfrm>
          <a:prstGeom prst="rect">
            <a:avLst/>
          </a:prstGeom>
          <a:noFill/>
          <a:ln w="9544" cap="flat" cmpd="sng" algn="ctr">
            <a:solidFill>
              <a:srgbClr val="DCE6F2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061360" y="3296638"/>
            <a:ext cx="7617027" cy="4026732"/>
          </a:xfrm>
          <a:prstGeom prst="rect">
            <a:avLst/>
          </a:prstGeom>
          <a:noFill/>
          <a:ln w="9544" cap="flat" cmpd="sng" algn="ctr">
            <a:solidFill>
              <a:srgbClr val="FF0000"/>
            </a:solidFill>
            <a:prstDash val="sysDot"/>
            <a:round/>
            <a:headEnd w="med" len="med"/>
            <a:tailEnd type="triangle" w="med" len="med"/>
          </a:ln>
        </p:spPr>
      </p:pic>
      <p:sp>
        <p:nvSpPr>
          <p:cNvPr id="23" name="타원 22"/>
          <p:cNvSpPr/>
          <p:nvPr/>
        </p:nvSpPr>
        <p:spPr>
          <a:xfrm>
            <a:off x="2282434" y="5447287"/>
            <a:ext cx="533280" cy="500013"/>
          </a:xfrm>
          <a:prstGeom prst="ellipse">
            <a:avLst/>
          </a:prstGeom>
          <a:noFill/>
          <a:ln w="25508" cap="flat" cmpd="sng" algn="ctr">
            <a:solidFill>
              <a:srgbClr val="FF0000"/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536348" y="5271127"/>
            <a:ext cx="6525012" cy="176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2970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3588</Words>
  <Application>Microsoft Office PowerPoint</Application>
  <PresentationFormat>사용자 지정</PresentationFormat>
  <Paragraphs>897</Paragraphs>
  <Slides>69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5" baseType="lpstr">
      <vt:lpstr>?? ??</vt:lpstr>
      <vt:lpstr>D2Coding</vt:lpstr>
      <vt:lpstr>Pretendard SemiBold</vt:lpstr>
      <vt:lpstr>나눔고딕 ExtraBold</vt:lpstr>
      <vt:lpstr>돋움</vt:lpstr>
      <vt:lpstr>돋움체</vt:lpstr>
      <vt:lpstr>맑은 고딕</vt:lpstr>
      <vt:lpstr>바탕</vt:lpstr>
      <vt:lpstr>한컴 윤체 B</vt:lpstr>
      <vt:lpstr>함초롬돋움</vt:lpstr>
      <vt:lpstr>휴먼둥근헤드라인</vt:lpstr>
      <vt:lpstr>휴먼엑스포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96</cp:revision>
  <dcterms:created xsi:type="dcterms:W3CDTF">2024-03-13T21:39:25Z</dcterms:created>
  <dcterms:modified xsi:type="dcterms:W3CDTF">2024-07-17T05:49:42Z</dcterms:modified>
  <cp:version>1100.0100.01</cp:version>
</cp:coreProperties>
</file>